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317" r:id="rId3"/>
    <p:sldId id="322" r:id="rId4"/>
    <p:sldId id="340" r:id="rId5"/>
    <p:sldId id="341" r:id="rId6"/>
    <p:sldId id="342" r:id="rId7"/>
    <p:sldId id="343" r:id="rId8"/>
    <p:sldId id="344" r:id="rId9"/>
    <p:sldId id="348" r:id="rId10"/>
    <p:sldId id="345" r:id="rId11"/>
    <p:sldId id="346" r:id="rId12"/>
    <p:sldId id="347" r:id="rId13"/>
    <p:sldId id="349" r:id="rId14"/>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D700"/>
    <a:srgbClr val="FFCC66"/>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69" autoAdjust="0"/>
    <p:restoredTop sz="94660"/>
  </p:normalViewPr>
  <p:slideViewPr>
    <p:cSldViewPr snapToGrid="0">
      <p:cViewPr varScale="1">
        <p:scale>
          <a:sx n="97" d="100"/>
          <a:sy n="97" d="100"/>
        </p:scale>
        <p:origin x="106" y="5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9149ADEC-8244-4C0F-A959-B0CD9C2C1FCC}" type="datetimeFigureOut">
              <a:rPr lang="de-DE" smtClean="0"/>
              <a:t>28.01.2024</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63B7894-20D0-4BF9-B68E-197CC7D856D9}" type="slidenum">
              <a:rPr lang="de-DE" smtClean="0"/>
              <a:t>‹Nr.›</a:t>
            </a:fld>
            <a:endParaRPr lang="de-DE"/>
          </a:p>
        </p:txBody>
      </p:sp>
    </p:spTree>
    <p:extLst>
      <p:ext uri="{BB962C8B-B14F-4D97-AF65-F5344CB8AC3E}">
        <p14:creationId xmlns:p14="http://schemas.microsoft.com/office/powerpoint/2010/main" val="7770065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8EF2FD19-FC30-4C54-AD94-D33DAA33E41E}" type="datetimeFigureOut">
              <a:rPr lang="de-DE" smtClean="0"/>
              <a:t>28.01.2024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53851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F2FD19-FC30-4C54-AD94-D33DAA33E41E}" type="datetimeFigureOut">
              <a:rPr lang="de-DE" smtClean="0"/>
              <a:t>28.01.2024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123169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F2FD19-FC30-4C54-AD94-D33DAA33E41E}" type="datetimeFigureOut">
              <a:rPr lang="de-DE" smtClean="0"/>
              <a:t>28.01.2024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252795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F2FD19-FC30-4C54-AD94-D33DAA33E41E}" type="datetimeFigureOut">
              <a:rPr lang="de-DE" smtClean="0"/>
              <a:t>28.01.2024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218741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8EF2FD19-FC30-4C54-AD94-D33DAA33E41E}" type="datetimeFigureOut">
              <a:rPr lang="de-DE" smtClean="0"/>
              <a:t>28.01.2024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363879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EF2FD19-FC30-4C54-AD94-D33DAA33E41E}" type="datetimeFigureOut">
              <a:rPr lang="de-DE" smtClean="0"/>
              <a:t>28.01.2024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186898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EF2FD19-FC30-4C54-AD94-D33DAA33E41E}" type="datetimeFigureOut">
              <a:rPr lang="de-DE" smtClean="0"/>
              <a:t>28.01.2024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25564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8EF2FD19-FC30-4C54-AD94-D33DAA33E41E}" type="datetimeFigureOut">
              <a:rPr lang="de-DE" smtClean="0"/>
              <a:t>28.01.2024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355119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2FD19-FC30-4C54-AD94-D33DAA33E41E}" type="datetimeFigureOut">
              <a:rPr lang="de-DE" smtClean="0"/>
              <a:t>28.01.2024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143979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8EF2FD19-FC30-4C54-AD94-D33DAA33E41E}" type="datetimeFigureOut">
              <a:rPr lang="de-DE" smtClean="0"/>
              <a:t>28.01.2024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265076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8EF2FD19-FC30-4C54-AD94-D33DAA33E41E}" type="datetimeFigureOut">
              <a:rPr lang="de-DE" smtClean="0"/>
              <a:t>28.01.2024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7AA52C5-40DC-4F99-BD19-85DD86E59E71}" type="slidenum">
              <a:rPr lang="de-DE" smtClean="0"/>
              <a:t>‹Nr.›</a:t>
            </a:fld>
            <a:endParaRPr lang="de-DE"/>
          </a:p>
        </p:txBody>
      </p:sp>
    </p:spTree>
    <p:extLst>
      <p:ext uri="{BB962C8B-B14F-4D97-AF65-F5344CB8AC3E}">
        <p14:creationId xmlns:p14="http://schemas.microsoft.com/office/powerpoint/2010/main" val="183872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2FD19-FC30-4C54-AD94-D33DAA33E41E}" type="datetimeFigureOut">
              <a:rPr lang="de-DE" smtClean="0"/>
              <a:t>28.01.2024</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A52C5-40DC-4F99-BD19-85DD86E59E71}" type="slidenum">
              <a:rPr lang="de-DE" smtClean="0"/>
              <a:t>‹Nr.›</a:t>
            </a:fld>
            <a:endParaRPr lang="de-DE"/>
          </a:p>
        </p:txBody>
      </p:sp>
    </p:spTree>
    <p:extLst>
      <p:ext uri="{BB962C8B-B14F-4D97-AF65-F5344CB8AC3E}">
        <p14:creationId xmlns:p14="http://schemas.microsoft.com/office/powerpoint/2010/main" val="39043406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33197" y="198383"/>
            <a:ext cx="11725275" cy="1200329"/>
          </a:xfrm>
          <a:prstGeom prst="rect">
            <a:avLst/>
          </a:prstGeom>
          <a:noFill/>
        </p:spPr>
        <p:txBody>
          <a:bodyPr wrap="square" rtlCol="0">
            <a:spAutoFit/>
          </a:bodyPr>
          <a:lstStyle/>
          <a:p>
            <a:r>
              <a:rPr lang="de-DE" sz="2800" dirty="0" smtClean="0">
                <a:latin typeface="Tofino Personal Medium" panose="02000000000000000000" pitchFamily="50" charset="0"/>
              </a:rPr>
              <a:t>Was ist der heilige Wer der Streitbewältigung?</a:t>
            </a:r>
          </a:p>
          <a:p>
            <a:endParaRPr lang="de-DE" sz="2000" dirty="0">
              <a:latin typeface="Tofino Personal Regular" panose="02000000000000000000" pitchFamily="50" charset="0"/>
            </a:endParaRPr>
          </a:p>
          <a:p>
            <a:r>
              <a:rPr lang="de-DE" sz="2400" dirty="0" smtClean="0">
                <a:latin typeface="Tofino Personal Regular" panose="02000000000000000000" pitchFamily="50" charset="0"/>
              </a:rPr>
              <a:t>Schritt 1 : Stelle im Konflikt Jesus Christus ins Zentrum</a:t>
            </a:r>
          </a:p>
        </p:txBody>
      </p:sp>
    </p:spTree>
    <p:extLst>
      <p:ext uri="{BB962C8B-B14F-4D97-AF65-F5344CB8AC3E}">
        <p14:creationId xmlns:p14="http://schemas.microsoft.com/office/powerpoint/2010/main" val="315723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33197" y="198383"/>
            <a:ext cx="11725275" cy="1938992"/>
          </a:xfrm>
          <a:prstGeom prst="rect">
            <a:avLst/>
          </a:prstGeom>
          <a:noFill/>
        </p:spPr>
        <p:txBody>
          <a:bodyPr wrap="square" rtlCol="0">
            <a:spAutoFit/>
          </a:bodyPr>
          <a:lstStyle/>
          <a:p>
            <a:r>
              <a:rPr lang="de-DE" sz="2800" dirty="0" smtClean="0">
                <a:latin typeface="Tofino Personal Medium" panose="02000000000000000000" pitchFamily="50" charset="0"/>
              </a:rPr>
              <a:t>Was ist der heilige Wer der Streitbewältigung?</a:t>
            </a:r>
          </a:p>
          <a:p>
            <a:endParaRPr lang="de-DE" sz="2000" dirty="0">
              <a:latin typeface="Tofino Personal Regular" panose="02000000000000000000" pitchFamily="50" charset="0"/>
            </a:endParaRPr>
          </a:p>
          <a:p>
            <a:r>
              <a:rPr lang="de-DE" sz="2400" dirty="0" smtClean="0">
                <a:latin typeface="Tofino Personal Regular" panose="02000000000000000000" pitchFamily="50" charset="0"/>
              </a:rPr>
              <a:t>Schritt 1 : Stelle im Konflikt Jesus Christus ins Zentrum</a:t>
            </a: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Schritt 2 : Stelle die Konfliktparteien unter den Schutz des Blutes Christi</a:t>
            </a:r>
          </a:p>
        </p:txBody>
      </p:sp>
    </p:spTree>
    <p:extLst>
      <p:ext uri="{BB962C8B-B14F-4D97-AF65-F5344CB8AC3E}">
        <p14:creationId xmlns:p14="http://schemas.microsoft.com/office/powerpoint/2010/main" val="10664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33197" y="198383"/>
            <a:ext cx="11725275" cy="2677656"/>
          </a:xfrm>
          <a:prstGeom prst="rect">
            <a:avLst/>
          </a:prstGeom>
          <a:noFill/>
        </p:spPr>
        <p:txBody>
          <a:bodyPr wrap="square" rtlCol="0">
            <a:spAutoFit/>
          </a:bodyPr>
          <a:lstStyle/>
          <a:p>
            <a:r>
              <a:rPr lang="de-DE" sz="2800" dirty="0" smtClean="0">
                <a:latin typeface="Tofino Personal Medium" panose="02000000000000000000" pitchFamily="50" charset="0"/>
              </a:rPr>
              <a:t>Was ist der heilige Wer der Streitbewältigung?</a:t>
            </a:r>
          </a:p>
          <a:p>
            <a:endParaRPr lang="de-DE" sz="2000" dirty="0">
              <a:latin typeface="Tofino Personal Regular" panose="02000000000000000000" pitchFamily="50" charset="0"/>
            </a:endParaRPr>
          </a:p>
          <a:p>
            <a:r>
              <a:rPr lang="de-DE" sz="2400" dirty="0" smtClean="0">
                <a:latin typeface="Tofino Personal Regular" panose="02000000000000000000" pitchFamily="50" charset="0"/>
              </a:rPr>
              <a:t>Schritt 1 : Stelle im Konflikt Jesus Christus ins Zentrum</a:t>
            </a:r>
          </a:p>
          <a:p>
            <a:endParaRPr lang="de-DE" sz="2400" dirty="0">
              <a:latin typeface="Tofino Personal Regular" panose="02000000000000000000" pitchFamily="50" charset="0"/>
            </a:endParaRPr>
          </a:p>
          <a:p>
            <a:r>
              <a:rPr lang="de-DE" sz="2400" dirty="0" smtClean="0">
                <a:latin typeface="Tofino Personal Regular" panose="02000000000000000000" pitchFamily="50" charset="0"/>
              </a:rPr>
              <a:t>Schritt 2 : Stelle die Konfliktparteien unter den Schutz des Blutes Christi</a:t>
            </a:r>
          </a:p>
          <a:p>
            <a:endParaRPr lang="de-DE" sz="2400" dirty="0" smtClean="0">
              <a:latin typeface="Tofino Personal Regular" panose="02000000000000000000" pitchFamily="50" charset="0"/>
            </a:endParaRPr>
          </a:p>
          <a:p>
            <a:r>
              <a:rPr lang="de-DE" sz="2400" dirty="0" smtClean="0">
                <a:latin typeface="Tofino Personal Regular" panose="02000000000000000000" pitchFamily="50" charset="0"/>
              </a:rPr>
              <a:t>Schritt 3: Suche Stellvertreter Christi als (</a:t>
            </a:r>
            <a:r>
              <a:rPr lang="de-DE" sz="2400" dirty="0" err="1" smtClean="0">
                <a:latin typeface="Tofino Personal Regular" panose="02000000000000000000" pitchFamily="50" charset="0"/>
              </a:rPr>
              <a:t>ver</a:t>
            </a:r>
            <a:r>
              <a:rPr lang="de-DE" sz="2400" dirty="0" smtClean="0">
                <a:latin typeface="Tofino Personal Regular" panose="02000000000000000000" pitchFamily="50" charset="0"/>
              </a:rPr>
              <a:t>)</a:t>
            </a:r>
            <a:r>
              <a:rPr lang="de-DE" sz="2400" dirty="0" err="1" smtClean="0">
                <a:latin typeface="Tofino Personal Regular" panose="02000000000000000000" pitchFamily="50" charset="0"/>
              </a:rPr>
              <a:t>mittler</a:t>
            </a:r>
            <a:endParaRPr lang="de-DE" sz="2400" dirty="0" smtClean="0">
              <a:latin typeface="Tofino Personal Regular" panose="02000000000000000000" pitchFamily="50" charset="0"/>
            </a:endParaRPr>
          </a:p>
        </p:txBody>
      </p:sp>
    </p:spTree>
    <p:extLst>
      <p:ext uri="{BB962C8B-B14F-4D97-AF65-F5344CB8AC3E}">
        <p14:creationId xmlns:p14="http://schemas.microsoft.com/office/powerpoint/2010/main" val="241852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779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815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555641"/>
          </a:xfrm>
          <a:prstGeom prst="rect">
            <a:avLst/>
          </a:prstGeom>
          <a:noFill/>
        </p:spPr>
        <p:txBody>
          <a:bodyPr wrap="square" rtlCol="0">
            <a:spAutoFit/>
          </a:bodyPr>
          <a:lstStyle/>
          <a:p>
            <a:r>
              <a:rPr lang="de-DE" sz="2000" dirty="0">
                <a:latin typeface="Tofino Personal Regular" panose="02000000000000000000" pitchFamily="50" charset="0"/>
              </a:rPr>
              <a:t>1 Wenn jemand von euch mit einem Gläubigen Streit hat, wie bringt er es dann fertig, vor das Gericht der Ungläubigen zu gehen, anstatt sich von den Heiligen Recht sprechen zu lassen? 2 Wisst ihr denn nicht, dass die Heiligen die Welt richten werden? Und wenn durch euch sogar die Welt gerichtet wird, seid ihr dann nicht in der Lage, euch um solche Kleinigkeiten zu kümmern? 3 Wisst ihr nicht, dass wir sogar über Engel zu Gericht sitzen werden? Wie viel mehr dann über die Dinge des täglichen Lebens! 4 Wie könnt ihr nur bei diesen alltäglichen Dingen solche Menschen über euch Recht sprechen lassen, die in der Gemeinde nichts gelten? 5 Ihr solltet euch schämen! Gibt es denn keinen unter euch, der weise genug ist, um ein unparteiisches Urteil zwischen Brüdern fällen zu können? 6 Stattdessen verklagt ein Bruder den anderen – und das vor Ungläubigen! 7 Es ist schon schlimm genug, dass ihr überhaupt Rechtsstreitigkeiten gegeneinander führt. Warum lasst ihr euch nicht lieber Unrecht tun? Warum lasst ihr euch nicht lieber benachteiligen? 8 Stattdessen tut ihr selbst Unrecht und benachteiligt andere – und das unter Brüdern! 9 Wisst ihr denn nicht, dass ungerechte Menschen keinen Platz im Reich Gottes haben werden? Täuscht euch nicht: Menschen, die in sexueller Unmoral leben, die Götzen anbeten, die Ehebrecher sind oder Homosexualität praktizieren, 10 auch Diebe oder Habsüchtige, Trinker, Lästerer oder Räuber werden keinen Platz im Reich Gottes haben. 11 Und das sind manche von euch gewesen. Aber durch den Namen des Herrn Jesus Christus und durch den Geist unseres Gottes seid ihr reingewaschen, seid ihr geheiligt, seid ihr gerecht gesprochen worden</a:t>
            </a:r>
            <a:r>
              <a:rPr lang="de-DE" sz="2000" dirty="0" smtClean="0">
                <a:latin typeface="Tofino Personal Regular" panose="02000000000000000000" pitchFamily="50" charset="0"/>
              </a:rPr>
              <a:t>.</a:t>
            </a:r>
          </a:p>
          <a:p>
            <a:endParaRPr lang="de-DE" sz="2000" dirty="0">
              <a:latin typeface="Tofino Personal Regular" panose="02000000000000000000" pitchFamily="50" charset="0"/>
            </a:endParaRPr>
          </a:p>
          <a:p>
            <a:r>
              <a:rPr lang="de-DE" sz="2000" dirty="0">
                <a:latin typeface="Tofino Personal Regular" panose="02000000000000000000" pitchFamily="50" charset="0"/>
              </a:rPr>
              <a:t>1. Korinther </a:t>
            </a:r>
            <a:r>
              <a:rPr lang="de-DE" sz="2000" dirty="0" smtClean="0">
                <a:latin typeface="Tofino Personal Regular" panose="02000000000000000000" pitchFamily="50" charset="0"/>
              </a:rPr>
              <a:t>6,1-11</a:t>
            </a:r>
            <a:endParaRPr lang="de-DE" sz="2000" dirty="0">
              <a:latin typeface="Tofino Personal Regular" panose="02000000000000000000" pitchFamily="50" charset="0"/>
            </a:endParaRPr>
          </a:p>
        </p:txBody>
      </p:sp>
    </p:spTree>
    <p:extLst>
      <p:ext uri="{BB962C8B-B14F-4D97-AF65-F5344CB8AC3E}">
        <p14:creationId xmlns:p14="http://schemas.microsoft.com/office/powerpoint/2010/main" val="373329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555641"/>
          </a:xfrm>
          <a:prstGeom prst="rect">
            <a:avLst/>
          </a:prstGeom>
          <a:noFill/>
        </p:spPr>
        <p:txBody>
          <a:bodyPr wrap="square" rtlCol="0">
            <a:spAutoFit/>
          </a:bodyPr>
          <a:lstStyle/>
          <a:p>
            <a:r>
              <a:rPr lang="de-DE" sz="2000" dirty="0">
                <a:latin typeface="Tofino Personal Regular" panose="02000000000000000000" pitchFamily="50" charset="0"/>
              </a:rPr>
              <a:t>1 Wenn jemand von euch mit einem Gläubigen Streit hat, wie bringt er es dann fertig, vor das Gericht der Ungläubigen zu gehen, anstatt sich von den Heiligen Recht sprechen zu lassen? 2 Wisst ihr denn nicht, dass die Heiligen die Welt richten werden? Und wenn durch euch sogar die Welt gerichtet wird, seid ihr dann nicht in der Lage, euch um solche Kleinigkeiten zu kümmern? 3 Wisst ihr nicht, dass wir sogar über Engel zu Gericht sitzen werden? Wie viel mehr dann über die Dinge des täglichen Lebens! 4 Wie könnt ihr nur bei diesen alltäglichen Dingen solche Menschen über euch Recht sprechen lassen, die in der Gemeinde nichts gelten? 5 Ihr solltet euch schämen! Gibt es denn keinen unter euch, der weise genug ist, um ein unparteiisches Urteil zwischen Brüdern fällen zu können? 6 Stattdessen verklagt ein Bruder den anderen – und das vor Ungläubigen! 7 Es ist schon schlimm genug, dass ihr überhaupt Rechtsstreitigkeiten gegeneinander führt. Warum lasst ihr euch nicht lieber Unrecht tun? Warum lasst ihr euch nicht lieber benachteiligen? 8 Stattdessen tut ihr selbst Unrecht und benachteiligt andere – und das unter Brüdern! 9 Wisst ihr denn nicht, dass ungerechte Menschen keinen Platz im Reich Gottes haben werden? Täuscht euch nicht</a:t>
            </a:r>
            <a:r>
              <a:rPr lang="de-DE" sz="2000" dirty="0">
                <a:solidFill>
                  <a:srgbClr val="FFD700"/>
                </a:solidFill>
                <a:latin typeface="Tofino Personal Regular" panose="02000000000000000000" pitchFamily="50" charset="0"/>
              </a:rPr>
              <a:t>: Menschen, die in sexueller Unmoral leben</a:t>
            </a:r>
            <a:r>
              <a:rPr lang="de-DE" sz="2000" dirty="0">
                <a:latin typeface="Tofino Personal Regular" panose="02000000000000000000" pitchFamily="50" charset="0"/>
              </a:rPr>
              <a:t>, die </a:t>
            </a:r>
            <a:r>
              <a:rPr lang="de-DE" sz="2000" dirty="0">
                <a:solidFill>
                  <a:srgbClr val="FFD700"/>
                </a:solidFill>
                <a:latin typeface="Tofino Personal Regular" panose="02000000000000000000" pitchFamily="50" charset="0"/>
              </a:rPr>
              <a:t>Götzen anbeten</a:t>
            </a:r>
            <a:r>
              <a:rPr lang="de-DE" sz="2000" dirty="0">
                <a:latin typeface="Tofino Personal Regular" panose="02000000000000000000" pitchFamily="50" charset="0"/>
              </a:rPr>
              <a:t>, die </a:t>
            </a:r>
            <a:r>
              <a:rPr lang="de-DE" sz="2000" dirty="0">
                <a:solidFill>
                  <a:srgbClr val="FFD700"/>
                </a:solidFill>
                <a:latin typeface="Tofino Personal Regular" panose="02000000000000000000" pitchFamily="50" charset="0"/>
              </a:rPr>
              <a:t>Ehebrecher</a:t>
            </a:r>
            <a:r>
              <a:rPr lang="de-DE" sz="2000" dirty="0">
                <a:latin typeface="Tofino Personal Regular" panose="02000000000000000000" pitchFamily="50" charset="0"/>
              </a:rPr>
              <a:t> sind oder </a:t>
            </a:r>
            <a:r>
              <a:rPr lang="de-DE" sz="2000" dirty="0">
                <a:solidFill>
                  <a:srgbClr val="FFD700"/>
                </a:solidFill>
                <a:latin typeface="Tofino Personal Regular" panose="02000000000000000000" pitchFamily="50" charset="0"/>
              </a:rPr>
              <a:t>Homosexualität praktizieren</a:t>
            </a:r>
            <a:r>
              <a:rPr lang="de-DE" sz="2000" dirty="0">
                <a:latin typeface="Tofino Personal Regular" panose="02000000000000000000" pitchFamily="50" charset="0"/>
              </a:rPr>
              <a:t>, 10 auch </a:t>
            </a:r>
            <a:r>
              <a:rPr lang="de-DE" sz="2000" dirty="0">
                <a:solidFill>
                  <a:srgbClr val="FFD700"/>
                </a:solidFill>
                <a:latin typeface="Tofino Personal Regular" panose="02000000000000000000" pitchFamily="50" charset="0"/>
              </a:rPr>
              <a:t>Diebe</a:t>
            </a:r>
            <a:r>
              <a:rPr lang="de-DE" sz="2000" dirty="0">
                <a:latin typeface="Tofino Personal Regular" panose="02000000000000000000" pitchFamily="50" charset="0"/>
              </a:rPr>
              <a:t> oder </a:t>
            </a:r>
            <a:r>
              <a:rPr lang="de-DE" sz="2000" dirty="0">
                <a:solidFill>
                  <a:srgbClr val="FFD700"/>
                </a:solidFill>
                <a:latin typeface="Tofino Personal Regular" panose="02000000000000000000" pitchFamily="50" charset="0"/>
              </a:rPr>
              <a:t>Habsüchtige</a:t>
            </a:r>
            <a:r>
              <a:rPr lang="de-DE" sz="2000" dirty="0">
                <a:latin typeface="Tofino Personal Regular" panose="02000000000000000000" pitchFamily="50" charset="0"/>
              </a:rPr>
              <a:t>, </a:t>
            </a:r>
            <a:r>
              <a:rPr lang="de-DE" sz="2000" dirty="0">
                <a:solidFill>
                  <a:srgbClr val="FFD700"/>
                </a:solidFill>
                <a:latin typeface="Tofino Personal Regular" panose="02000000000000000000" pitchFamily="50" charset="0"/>
              </a:rPr>
              <a:t>Trinker</a:t>
            </a:r>
            <a:r>
              <a:rPr lang="de-DE" sz="2000" dirty="0">
                <a:latin typeface="Tofino Personal Regular" panose="02000000000000000000" pitchFamily="50" charset="0"/>
              </a:rPr>
              <a:t>, </a:t>
            </a:r>
            <a:r>
              <a:rPr lang="de-DE" sz="2000" dirty="0">
                <a:solidFill>
                  <a:srgbClr val="FFD700"/>
                </a:solidFill>
                <a:latin typeface="Tofino Personal Regular" panose="02000000000000000000" pitchFamily="50" charset="0"/>
              </a:rPr>
              <a:t>Lästerer</a:t>
            </a:r>
            <a:r>
              <a:rPr lang="de-DE" sz="2000" dirty="0">
                <a:latin typeface="Tofino Personal Regular" panose="02000000000000000000" pitchFamily="50" charset="0"/>
              </a:rPr>
              <a:t> oder </a:t>
            </a:r>
            <a:r>
              <a:rPr lang="de-DE" sz="2000" dirty="0">
                <a:solidFill>
                  <a:srgbClr val="FFD700"/>
                </a:solidFill>
                <a:latin typeface="Tofino Personal Regular" panose="02000000000000000000" pitchFamily="50" charset="0"/>
              </a:rPr>
              <a:t>Räuber</a:t>
            </a:r>
            <a:r>
              <a:rPr lang="de-DE" dirty="0"/>
              <a:t> </a:t>
            </a:r>
            <a:r>
              <a:rPr lang="de-DE" sz="2000" dirty="0">
                <a:latin typeface="Tofino Personal Regular" panose="02000000000000000000" pitchFamily="50" charset="0"/>
              </a:rPr>
              <a:t>werden keinen Platz im Reich Gottes haben. 11 Und das sind </a:t>
            </a:r>
            <a:r>
              <a:rPr lang="de-DE" sz="2000" dirty="0">
                <a:solidFill>
                  <a:srgbClr val="FF0000"/>
                </a:solidFill>
                <a:latin typeface="Tofino Personal Regular" panose="02000000000000000000" pitchFamily="50" charset="0"/>
              </a:rPr>
              <a:t>manche von euch gewesen</a:t>
            </a:r>
            <a:r>
              <a:rPr lang="de-DE" sz="2000" dirty="0">
                <a:latin typeface="Tofino Personal Regular" panose="02000000000000000000" pitchFamily="50" charset="0"/>
              </a:rPr>
              <a:t>. </a:t>
            </a:r>
            <a:r>
              <a:rPr lang="de-DE" sz="2000" b="1" dirty="0">
                <a:solidFill>
                  <a:srgbClr val="92D050"/>
                </a:solidFill>
                <a:latin typeface="Tofino Personal Regular" panose="02000000000000000000" pitchFamily="50" charset="0"/>
              </a:rPr>
              <a:t>Aber durch den Namen des Herrn Jesus Christus und durch den Geist unseres Gottes seid ihr reingewaschen, seid ihr geheiligt, seid ihr gerecht gesprochen worden</a:t>
            </a:r>
            <a:r>
              <a:rPr lang="de-DE" sz="2000" b="1" dirty="0" smtClean="0">
                <a:solidFill>
                  <a:srgbClr val="92D050"/>
                </a:solidFill>
                <a:latin typeface="Tofino Personal Regular" panose="02000000000000000000" pitchFamily="50" charset="0"/>
              </a:rPr>
              <a:t>.</a:t>
            </a:r>
          </a:p>
          <a:p>
            <a:endParaRPr lang="de-DE" sz="2000" dirty="0">
              <a:latin typeface="Tofino Personal Regular" panose="02000000000000000000" pitchFamily="50" charset="0"/>
            </a:endParaRPr>
          </a:p>
          <a:p>
            <a:r>
              <a:rPr lang="de-DE" sz="2000" dirty="0">
                <a:latin typeface="Tofino Personal Regular" panose="02000000000000000000" pitchFamily="50" charset="0"/>
              </a:rPr>
              <a:t>1. Korinther </a:t>
            </a:r>
            <a:r>
              <a:rPr lang="de-DE" sz="2000" dirty="0" smtClean="0">
                <a:latin typeface="Tofino Personal Regular" panose="02000000000000000000" pitchFamily="50" charset="0"/>
              </a:rPr>
              <a:t>6,1-11</a:t>
            </a:r>
            <a:endParaRPr lang="de-DE" sz="2000" dirty="0">
              <a:latin typeface="Tofino Personal Regular" panose="02000000000000000000" pitchFamily="50" charset="0"/>
            </a:endParaRPr>
          </a:p>
        </p:txBody>
      </p:sp>
    </p:spTree>
    <p:extLst>
      <p:ext uri="{BB962C8B-B14F-4D97-AF65-F5344CB8AC3E}">
        <p14:creationId xmlns:p14="http://schemas.microsoft.com/office/powerpoint/2010/main" val="428739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127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555641"/>
          </a:xfrm>
          <a:prstGeom prst="rect">
            <a:avLst/>
          </a:prstGeom>
          <a:noFill/>
        </p:spPr>
        <p:txBody>
          <a:bodyPr wrap="square" rtlCol="0">
            <a:spAutoFit/>
          </a:bodyPr>
          <a:lstStyle/>
          <a:p>
            <a:r>
              <a:rPr lang="de-DE" sz="2000" dirty="0">
                <a:latin typeface="Tofino Personal Regular" panose="02000000000000000000" pitchFamily="50" charset="0"/>
              </a:rPr>
              <a:t>1 Wenn jemand von euch mit einem Gläubigen Streit hat, wie bringt er es dann fertig, vor das Gericht der Ungläubigen zu gehen, anstatt sich von den Heiligen Recht sprechen zu lassen? 2 Wisst ihr denn nicht, dass die Heiligen die Welt richten werden? Und wenn durch euch sogar die Welt gerichtet wird, seid ihr dann nicht in der Lage, euch um solche Kleinigkeiten zu kümmern? 3 Wisst ihr nicht, dass wir sogar über Engel zu Gericht sitzen werden? Wie viel mehr dann über die Dinge des täglichen Lebens! 4 </a:t>
            </a:r>
            <a:r>
              <a:rPr lang="de-DE" sz="2000" dirty="0">
                <a:solidFill>
                  <a:srgbClr val="FFC000"/>
                </a:solidFill>
                <a:latin typeface="Tofino Personal Regular" panose="02000000000000000000" pitchFamily="50" charset="0"/>
              </a:rPr>
              <a:t>Wie könnt ihr nur bei diesen alltäglichen Dingen solche Menschen über euch Recht sprechen lassen, die in der Gemeinde nichts gelten? </a:t>
            </a:r>
            <a:r>
              <a:rPr lang="de-DE" sz="2000" dirty="0">
                <a:latin typeface="Tofino Personal Regular" panose="02000000000000000000" pitchFamily="50" charset="0"/>
              </a:rPr>
              <a:t>5 Ihr solltet euch schämen! Gibt es denn keinen unter euch, der weise genug ist, um ein unparteiisches Urteil zwischen Brüdern fällen zu können? 6 Stattdessen verklagt ein Bruder den anderen – und das vor Ungläubigen! 7 Es ist schon schlimm genug, dass ihr überhaupt Rechtsstreitigkeiten gegeneinander führt. Warum lasst ihr euch nicht lieber Unrecht tun? Warum lasst ihr euch nicht lieber benachteiligen? 8 Stattdessen tut ihr selbst Unrecht und benachteiligt andere – und das unter Brüdern! 9 Wisst ihr denn nicht, dass ungerechte Menschen keinen Platz im Reich Gottes haben werden? Täuscht euch nicht: Menschen, die in sexueller Unmoral leben, die Götzen anbeten, die Ehebrecher sind oder Homosexualität praktizieren, 10 auch Diebe oder Habsüchtige, Trinker, Lästerer oder Räuber werden keinen Platz im Reich Gottes haben. 11 Und das sind manche von euch gewesen. Aber durch den Namen des Herrn Jesus Christus und durch den Geist unseres Gottes seid ihr reingewaschen, seid ihr geheiligt, seid ihr gerecht gesprochen worden</a:t>
            </a:r>
            <a:r>
              <a:rPr lang="de-DE" sz="2000" dirty="0" smtClean="0">
                <a:latin typeface="Tofino Personal Regular" panose="02000000000000000000" pitchFamily="50" charset="0"/>
              </a:rPr>
              <a:t>.</a:t>
            </a:r>
          </a:p>
          <a:p>
            <a:endParaRPr lang="de-DE" sz="2000" dirty="0" smtClean="0">
              <a:latin typeface="Tofino Personal Regular" panose="02000000000000000000" pitchFamily="50" charset="0"/>
            </a:endParaRPr>
          </a:p>
          <a:p>
            <a:r>
              <a:rPr lang="de-DE" sz="2000" dirty="0" smtClean="0">
                <a:latin typeface="Tofino Personal Regular" panose="02000000000000000000" pitchFamily="50" charset="0"/>
              </a:rPr>
              <a:t>1. Korinther 6,1-11</a:t>
            </a:r>
            <a:endParaRPr lang="de-DE" sz="2000" dirty="0">
              <a:latin typeface="Tofino Personal Regular" panose="02000000000000000000" pitchFamily="50" charset="0"/>
            </a:endParaRPr>
          </a:p>
        </p:txBody>
      </p:sp>
    </p:spTree>
    <p:extLst>
      <p:ext uri="{BB962C8B-B14F-4D97-AF65-F5344CB8AC3E}">
        <p14:creationId xmlns:p14="http://schemas.microsoft.com/office/powerpoint/2010/main" val="48483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1938992"/>
          </a:xfrm>
          <a:prstGeom prst="rect">
            <a:avLst/>
          </a:prstGeom>
          <a:noFill/>
        </p:spPr>
        <p:txBody>
          <a:bodyPr wrap="square" rtlCol="0">
            <a:spAutoFit/>
          </a:bodyPr>
          <a:lstStyle/>
          <a:p>
            <a:r>
              <a:rPr lang="de-DE" sz="2000" dirty="0" smtClean="0">
                <a:latin typeface="Tofino Personal Regular" panose="02000000000000000000" pitchFamily="50" charset="0"/>
              </a:rPr>
              <a:t>„Seht</a:t>
            </a:r>
            <a:r>
              <a:rPr lang="de-DE" sz="2000" dirty="0">
                <a:latin typeface="Tofino Personal Regular" panose="02000000000000000000" pitchFamily="50" charset="0"/>
              </a:rPr>
              <a:t>, das ist mein Diener, den ich erwählte, </a:t>
            </a:r>
            <a:r>
              <a:rPr lang="de-DE" sz="2000" dirty="0" smtClean="0">
                <a:latin typeface="Tofino Personal Regular" panose="02000000000000000000" pitchFamily="50" charset="0"/>
              </a:rPr>
              <a:t>den </a:t>
            </a:r>
            <a:r>
              <a:rPr lang="de-DE" sz="2000" dirty="0">
                <a:latin typeface="Tofino Personal Regular" panose="02000000000000000000" pitchFamily="50" charset="0"/>
              </a:rPr>
              <a:t>ich liebe und über den ich mich freue. </a:t>
            </a:r>
            <a:r>
              <a:rPr lang="de-DE" sz="2000" dirty="0" smtClean="0">
                <a:latin typeface="Tofino Personal Regular" panose="02000000000000000000" pitchFamily="50" charset="0"/>
              </a:rPr>
              <a:t>Ich </a:t>
            </a:r>
            <a:r>
              <a:rPr lang="de-DE" sz="2000" dirty="0">
                <a:latin typeface="Tofino Personal Regular" panose="02000000000000000000" pitchFamily="50" charset="0"/>
              </a:rPr>
              <a:t>werde meinen Geist auf ihn legen, </a:t>
            </a:r>
            <a:r>
              <a:rPr lang="de-DE" sz="2000" dirty="0" smtClean="0">
                <a:latin typeface="Tofino Personal Regular" panose="02000000000000000000" pitchFamily="50" charset="0"/>
              </a:rPr>
              <a:t>und </a:t>
            </a:r>
            <a:r>
              <a:rPr lang="de-DE" sz="2000" dirty="0">
                <a:latin typeface="Tofino Personal Regular" panose="02000000000000000000" pitchFamily="50" charset="0"/>
              </a:rPr>
              <a:t>er verkündet den Völkern das </a:t>
            </a:r>
            <a:r>
              <a:rPr lang="de-DE" sz="2000" dirty="0" smtClean="0">
                <a:latin typeface="Tofino Personal Regular" panose="02000000000000000000" pitchFamily="50" charset="0"/>
              </a:rPr>
              <a:t>Recht.</a:t>
            </a:r>
            <a:r>
              <a:rPr lang="de-DE" sz="2000" dirty="0">
                <a:latin typeface="Tofino Personal Regular" panose="02000000000000000000" pitchFamily="50" charset="0"/>
              </a:rPr>
              <a:t> </a:t>
            </a:r>
            <a:r>
              <a:rPr lang="de-DE" sz="2000" dirty="0" smtClean="0">
                <a:latin typeface="Tofino Personal Regular" panose="02000000000000000000" pitchFamily="50" charset="0"/>
              </a:rPr>
              <a:t>Er </a:t>
            </a:r>
            <a:r>
              <a:rPr lang="de-DE" sz="2000" dirty="0">
                <a:latin typeface="Tofino Personal Regular" panose="02000000000000000000" pitchFamily="50" charset="0"/>
              </a:rPr>
              <a:t>wird nicht streiten und herumschreien. </a:t>
            </a:r>
            <a:r>
              <a:rPr lang="de-DE" sz="2000" dirty="0" smtClean="0">
                <a:latin typeface="Tofino Personal Regular" panose="02000000000000000000" pitchFamily="50" charset="0"/>
              </a:rPr>
              <a:t>Man </a:t>
            </a:r>
            <a:r>
              <a:rPr lang="de-DE" sz="2000" dirty="0">
                <a:latin typeface="Tofino Personal Regular" panose="02000000000000000000" pitchFamily="50" charset="0"/>
              </a:rPr>
              <a:t>wird seine Stimme nicht auf den Straßen </a:t>
            </a:r>
            <a:r>
              <a:rPr lang="de-DE" sz="2000" dirty="0" smtClean="0">
                <a:latin typeface="Tofino Personal Regular" panose="02000000000000000000" pitchFamily="50" charset="0"/>
              </a:rPr>
              <a:t>hören.</a:t>
            </a:r>
            <a:r>
              <a:rPr lang="de-DE" sz="2000" dirty="0">
                <a:latin typeface="Tofino Personal Regular" panose="02000000000000000000" pitchFamily="50" charset="0"/>
              </a:rPr>
              <a:t> </a:t>
            </a:r>
            <a:r>
              <a:rPr lang="de-DE" sz="2000" dirty="0" smtClean="0">
                <a:latin typeface="Tofino Personal Regular" panose="02000000000000000000" pitchFamily="50" charset="0"/>
              </a:rPr>
              <a:t>Ein </a:t>
            </a:r>
            <a:r>
              <a:rPr lang="de-DE" sz="2000" dirty="0">
                <a:latin typeface="Tofino Personal Regular" panose="02000000000000000000" pitchFamily="50" charset="0"/>
              </a:rPr>
              <a:t>geknicktes Rohr wird er nicht zerbrechen, </a:t>
            </a:r>
            <a:r>
              <a:rPr lang="de-DE" sz="2000" dirty="0" smtClean="0">
                <a:latin typeface="Tofino Personal Regular" panose="02000000000000000000" pitchFamily="50" charset="0"/>
              </a:rPr>
              <a:t>einen </a:t>
            </a:r>
            <a:r>
              <a:rPr lang="de-DE" sz="2000" dirty="0">
                <a:latin typeface="Tofino Personal Regular" panose="02000000000000000000" pitchFamily="50" charset="0"/>
              </a:rPr>
              <a:t>glimmenden Docht löscht er nicht aus. </a:t>
            </a:r>
            <a:r>
              <a:rPr lang="de-DE" sz="2000" dirty="0" smtClean="0">
                <a:latin typeface="Tofino Personal Regular" panose="02000000000000000000" pitchFamily="50" charset="0"/>
              </a:rPr>
              <a:t>So </a:t>
            </a:r>
            <a:r>
              <a:rPr lang="de-DE" sz="2000" dirty="0">
                <a:latin typeface="Tofino Personal Regular" panose="02000000000000000000" pitchFamily="50" charset="0"/>
              </a:rPr>
              <a:t>verhilft er dem Recht zum </a:t>
            </a:r>
            <a:r>
              <a:rPr lang="de-DE" sz="2000" dirty="0" err="1" smtClean="0">
                <a:latin typeface="Tofino Personal Regular" panose="02000000000000000000" pitchFamily="50" charset="0"/>
              </a:rPr>
              <a:t>Sieg.Und</a:t>
            </a:r>
            <a:r>
              <a:rPr lang="de-DE" sz="2000" dirty="0" smtClean="0">
                <a:latin typeface="Tofino Personal Regular" panose="02000000000000000000" pitchFamily="50" charset="0"/>
              </a:rPr>
              <a:t> </a:t>
            </a:r>
            <a:r>
              <a:rPr lang="de-DE" sz="2000" dirty="0">
                <a:latin typeface="Tofino Personal Regular" panose="02000000000000000000" pitchFamily="50" charset="0"/>
              </a:rPr>
              <a:t>auf ihn werden die Völker hoffen</a:t>
            </a:r>
            <a:r>
              <a:rPr lang="de-DE" sz="2000" dirty="0" smtClean="0">
                <a:latin typeface="Tofino Personal Regular" panose="02000000000000000000" pitchFamily="50" charset="0"/>
              </a:rPr>
              <a:t>.“</a:t>
            </a:r>
            <a:endParaRPr lang="de-DE" sz="2000" dirty="0">
              <a:latin typeface="Tofino Personal Regular" panose="02000000000000000000" pitchFamily="50" charset="0"/>
            </a:endParaRPr>
          </a:p>
          <a:p>
            <a:r>
              <a:rPr lang="de-DE" sz="2000" dirty="0">
                <a:latin typeface="Tofino Personal Regular" panose="02000000000000000000" pitchFamily="50" charset="0"/>
              </a:rPr>
              <a:t>Matthäus 12, 18-21</a:t>
            </a:r>
            <a:endParaRPr lang="de-DE" sz="2000" dirty="0">
              <a:latin typeface="Tofino Personal Regular" panose="02000000000000000000" pitchFamily="50" charset="0"/>
            </a:endParaRPr>
          </a:p>
        </p:txBody>
      </p:sp>
    </p:spTree>
    <p:extLst>
      <p:ext uri="{BB962C8B-B14F-4D97-AF65-F5344CB8AC3E}">
        <p14:creationId xmlns:p14="http://schemas.microsoft.com/office/powerpoint/2010/main" val="111651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09549" y="190500"/>
            <a:ext cx="11725275" cy="6555641"/>
          </a:xfrm>
          <a:prstGeom prst="rect">
            <a:avLst/>
          </a:prstGeom>
          <a:noFill/>
        </p:spPr>
        <p:txBody>
          <a:bodyPr wrap="square" rtlCol="0">
            <a:spAutoFit/>
          </a:bodyPr>
          <a:lstStyle/>
          <a:p>
            <a:r>
              <a:rPr lang="de-DE" sz="2000" dirty="0">
                <a:latin typeface="Tofino Personal Regular" panose="02000000000000000000" pitchFamily="50" charset="0"/>
              </a:rPr>
              <a:t>1 Wenn jemand von euch mit einem Gläubigen Streit hat, wie bringt er es dann fertig, vor das Gericht der Ungläubigen zu gehen, anstatt sich von den Heiligen Recht sprechen zu lassen? 2 Wisst ihr denn nicht, dass die Heiligen die Welt richten werden? Und wenn durch euch sogar die Welt gerichtet wird, seid ihr dann nicht in der Lage, euch um solche Kleinigkeiten zu kümmern? 3 Wisst ihr nicht, dass wir sogar über Engel zu Gericht sitzen werden? Wie viel mehr dann über die Dinge des täglichen Lebens! 4 Wie könnt ihr nur bei diesen alltäglichen Dingen solche Menschen über euch Recht sprechen lassen, die in der Gemeinde nichts gelten? 5 Ihr solltet euch schämen! Gibt es denn keinen unter euch, der weise genug ist, um ein unparteiisches Urteil zwischen Brüdern fällen zu können? 6 Stattdessen verklagt ein Bruder den anderen – und das vor Ungläubigen! 7 Es ist schon schlimm genug, dass ihr überhaupt Rechtsstreitigkeiten gegeneinander führt. </a:t>
            </a:r>
            <a:r>
              <a:rPr lang="de-DE" sz="2000" dirty="0">
                <a:solidFill>
                  <a:srgbClr val="FFC000"/>
                </a:solidFill>
                <a:latin typeface="Tofino Personal Regular" panose="02000000000000000000" pitchFamily="50" charset="0"/>
              </a:rPr>
              <a:t>Warum lasst ihr euch nicht lieber Unrecht tun? Warum lasst ihr euch nicht lieber benachteiligen? </a:t>
            </a:r>
            <a:r>
              <a:rPr lang="de-DE" sz="2000" dirty="0">
                <a:latin typeface="Tofino Personal Regular" panose="02000000000000000000" pitchFamily="50" charset="0"/>
              </a:rPr>
              <a:t>8 Stattdessen tut ihr selbst Unrecht und benachteiligt andere – und das unter Brüdern! 9 Wisst ihr denn nicht, dass ungerechte Menschen keinen Platz im Reich Gottes haben werden? Täuscht euch nicht: Menschen, die in sexueller Unmoral leben, die Götzen anbeten, die Ehebrecher sind oder Homosexualität praktizieren, 10 auch Diebe oder Habsüchtige, Trinker, Lästerer oder Räuber werden keinen Platz im Reich Gottes haben. 11 Und das sind manche von euch gewesen. Aber durch den Namen des Herrn Jesus Christus und durch den Geist unseres Gottes seid ihr reingewaschen, seid ihr geheiligt, seid ihr gerecht gesprochen worden</a:t>
            </a:r>
            <a:r>
              <a:rPr lang="de-DE" sz="2000" dirty="0" smtClean="0">
                <a:latin typeface="Tofino Personal Regular" panose="02000000000000000000" pitchFamily="50" charset="0"/>
              </a:rPr>
              <a:t>.</a:t>
            </a:r>
          </a:p>
          <a:p>
            <a:endParaRPr lang="de-DE" sz="2000" dirty="0">
              <a:latin typeface="Tofino Personal Regular" panose="02000000000000000000" pitchFamily="50" charset="0"/>
            </a:endParaRPr>
          </a:p>
          <a:p>
            <a:r>
              <a:rPr lang="de-DE" sz="2000" dirty="0">
                <a:latin typeface="Tofino Personal Regular" panose="02000000000000000000" pitchFamily="50" charset="0"/>
              </a:rPr>
              <a:t>1. Korinther </a:t>
            </a:r>
            <a:r>
              <a:rPr lang="de-DE" sz="2000" dirty="0" smtClean="0">
                <a:latin typeface="Tofino Personal Regular" panose="02000000000000000000" pitchFamily="50" charset="0"/>
              </a:rPr>
              <a:t>6,1-11</a:t>
            </a:r>
            <a:endParaRPr lang="de-DE" sz="2000" dirty="0">
              <a:latin typeface="Tofino Personal Regular" panose="02000000000000000000" pitchFamily="50" charset="0"/>
            </a:endParaRPr>
          </a:p>
        </p:txBody>
      </p:sp>
    </p:spTree>
    <p:extLst>
      <p:ext uri="{BB962C8B-B14F-4D97-AF65-F5344CB8AC3E}">
        <p14:creationId xmlns:p14="http://schemas.microsoft.com/office/powerpoint/2010/main" val="193285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F633CB3-D2F7-26C7-C061-B7311F7AF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241" y="5531226"/>
            <a:ext cx="2482217" cy="1227267"/>
          </a:xfrm>
          <a:prstGeom prst="rect">
            <a:avLst/>
          </a:prstGeom>
        </p:spPr>
      </p:pic>
      <p:sp>
        <p:nvSpPr>
          <p:cNvPr id="8" name="Textfeld 7"/>
          <p:cNvSpPr txBox="1"/>
          <p:nvPr/>
        </p:nvSpPr>
        <p:spPr>
          <a:xfrm>
            <a:off x="233197" y="198383"/>
            <a:ext cx="11725275" cy="523220"/>
          </a:xfrm>
          <a:prstGeom prst="rect">
            <a:avLst/>
          </a:prstGeom>
          <a:noFill/>
        </p:spPr>
        <p:txBody>
          <a:bodyPr wrap="square" rtlCol="0">
            <a:spAutoFit/>
          </a:bodyPr>
          <a:lstStyle/>
          <a:p>
            <a:r>
              <a:rPr lang="de-DE" sz="2800" dirty="0" smtClean="0">
                <a:latin typeface="Tofino Personal Medium" panose="02000000000000000000" pitchFamily="50" charset="0"/>
              </a:rPr>
              <a:t>Was ist der heilige Wer der Streitbewältigung?</a:t>
            </a:r>
          </a:p>
        </p:txBody>
      </p:sp>
    </p:spTree>
    <p:extLst>
      <p:ext uri="{BB962C8B-B14F-4D97-AF65-F5344CB8AC3E}">
        <p14:creationId xmlns:p14="http://schemas.microsoft.com/office/powerpoint/2010/main" val="11064120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0</TotalTime>
  <Words>188</Words>
  <Application>Microsoft Office PowerPoint</Application>
  <PresentationFormat>Breitbild</PresentationFormat>
  <Paragraphs>30</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Calibri Light</vt:lpstr>
      <vt:lpstr>Tofino Personal Medium</vt:lpstr>
      <vt:lpstr>Tofino Personal Regular</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Matthias Teh</dc:creator>
  <cp:lastModifiedBy>Microsoft-Konto</cp:lastModifiedBy>
  <cp:revision>91</cp:revision>
  <cp:lastPrinted>2020-12-27T14:03:53Z</cp:lastPrinted>
  <dcterms:created xsi:type="dcterms:W3CDTF">2020-08-21T13:39:04Z</dcterms:created>
  <dcterms:modified xsi:type="dcterms:W3CDTF">2024-01-28T07:47:41Z</dcterms:modified>
</cp:coreProperties>
</file>