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6" r:id="rId2"/>
    <p:sldId id="317" r:id="rId3"/>
    <p:sldId id="322" r:id="rId4"/>
    <p:sldId id="350" r:id="rId5"/>
    <p:sldId id="351" r:id="rId6"/>
    <p:sldId id="360" r:id="rId7"/>
    <p:sldId id="369" r:id="rId8"/>
    <p:sldId id="352" r:id="rId9"/>
    <p:sldId id="363" r:id="rId10"/>
    <p:sldId id="362" r:id="rId11"/>
    <p:sldId id="364" r:id="rId12"/>
    <p:sldId id="361" r:id="rId13"/>
    <p:sldId id="365" r:id="rId14"/>
    <p:sldId id="367" r:id="rId15"/>
    <p:sldId id="366" r:id="rId16"/>
    <p:sldId id="368" r:id="rId17"/>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A44A"/>
    <a:srgbClr val="FFD7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69" autoAdjust="0"/>
    <p:restoredTop sz="94660"/>
  </p:normalViewPr>
  <p:slideViewPr>
    <p:cSldViewPr snapToGrid="0">
      <p:cViewPr varScale="1">
        <p:scale>
          <a:sx n="115" d="100"/>
          <a:sy n="115" d="100"/>
        </p:scale>
        <p:origin x="106" y="1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9149ADEC-8244-4C0F-A959-B0CD9C2C1FCC}" type="datetimeFigureOut">
              <a:rPr lang="de-DE" smtClean="0"/>
              <a:t>25.02.2024</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63B7894-20D0-4BF9-B68E-197CC7D856D9}" type="slidenum">
              <a:rPr lang="de-DE" smtClean="0"/>
              <a:t>‹Nr.›</a:t>
            </a:fld>
            <a:endParaRPr lang="de-DE"/>
          </a:p>
        </p:txBody>
      </p:sp>
    </p:spTree>
    <p:extLst>
      <p:ext uri="{BB962C8B-B14F-4D97-AF65-F5344CB8AC3E}">
        <p14:creationId xmlns:p14="http://schemas.microsoft.com/office/powerpoint/2010/main" val="7770065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8EF2FD19-FC30-4C54-AD94-D33DAA33E41E}" type="datetimeFigureOut">
              <a:rPr lang="de-DE" smtClean="0"/>
              <a:t>25.02.2024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53851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F2FD19-FC30-4C54-AD94-D33DAA33E41E}" type="datetimeFigureOut">
              <a:rPr lang="de-DE" smtClean="0"/>
              <a:t>25.02.2024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123169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F2FD19-FC30-4C54-AD94-D33DAA33E41E}" type="datetimeFigureOut">
              <a:rPr lang="de-DE" smtClean="0"/>
              <a:t>25.02.2024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252795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F2FD19-FC30-4C54-AD94-D33DAA33E41E}" type="datetimeFigureOut">
              <a:rPr lang="de-DE" smtClean="0"/>
              <a:t>25.02.2024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218741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8EF2FD19-FC30-4C54-AD94-D33DAA33E41E}" type="datetimeFigureOut">
              <a:rPr lang="de-DE" smtClean="0"/>
              <a:t>25.02.2024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363879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EF2FD19-FC30-4C54-AD94-D33DAA33E41E}" type="datetimeFigureOut">
              <a:rPr lang="de-DE" smtClean="0"/>
              <a:t>25.02.2024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186898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EF2FD19-FC30-4C54-AD94-D33DAA33E41E}" type="datetimeFigureOut">
              <a:rPr lang="de-DE" smtClean="0"/>
              <a:t>25.02.2024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25564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8EF2FD19-FC30-4C54-AD94-D33DAA33E41E}" type="datetimeFigureOut">
              <a:rPr lang="de-DE" smtClean="0"/>
              <a:t>25.02.2024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355119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2FD19-FC30-4C54-AD94-D33DAA33E41E}" type="datetimeFigureOut">
              <a:rPr lang="de-DE" smtClean="0"/>
              <a:t>25.02.2024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143979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8EF2FD19-FC30-4C54-AD94-D33DAA33E41E}" type="datetimeFigureOut">
              <a:rPr lang="de-DE" smtClean="0"/>
              <a:t>25.02.2024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265076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8EF2FD19-FC30-4C54-AD94-D33DAA33E41E}" type="datetimeFigureOut">
              <a:rPr lang="de-DE" smtClean="0"/>
              <a:t>25.02.2024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183872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2FD19-FC30-4C54-AD94-D33DAA33E41E}" type="datetimeFigureOut">
              <a:rPr lang="de-DE" smtClean="0"/>
              <a:t>25.02.2024</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A52C5-40DC-4F99-BD19-85DD86E59E71}" type="slidenum">
              <a:rPr lang="de-DE" smtClean="0"/>
              <a:t>‹Nr.›</a:t>
            </a:fld>
            <a:endParaRPr lang="de-DE"/>
          </a:p>
        </p:txBody>
      </p:sp>
    </p:spTree>
    <p:extLst>
      <p:ext uri="{BB962C8B-B14F-4D97-AF65-F5344CB8AC3E}">
        <p14:creationId xmlns:p14="http://schemas.microsoft.com/office/powerpoint/2010/main" val="39043406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3416320"/>
          </a:xfrm>
          <a:prstGeom prst="rect">
            <a:avLst/>
          </a:prstGeom>
          <a:noFill/>
        </p:spPr>
        <p:txBody>
          <a:bodyPr wrap="square" rtlCol="0">
            <a:spAutoFit/>
          </a:bodyPr>
          <a:lstStyle/>
          <a:p>
            <a:r>
              <a:rPr lang="de-DE" sz="3600" dirty="0"/>
              <a:t>31 "Darum wird ein Mann seinen Vater und seine Mutter verlassen und sich mit seiner Frau verbinden. Und die zwei werden völlig eins sein." 32 Darin liegt ein tiefes Geheimnis. Ich beziehe es auf Christus und die Gemeinde</a:t>
            </a:r>
            <a:r>
              <a:rPr lang="de-DE" sz="3600" dirty="0" smtClean="0"/>
              <a:t>.</a:t>
            </a:r>
          </a:p>
          <a:p>
            <a:endParaRPr lang="de-DE" sz="3600" dirty="0"/>
          </a:p>
          <a:p>
            <a:r>
              <a:rPr lang="de-DE" sz="3600" dirty="0" smtClean="0"/>
              <a:t>Epheser 5,30-31</a:t>
            </a:r>
            <a:endParaRPr lang="de-DE" sz="3600" dirty="0"/>
          </a:p>
        </p:txBody>
      </p:sp>
    </p:spTree>
    <p:extLst>
      <p:ext uri="{BB962C8B-B14F-4D97-AF65-F5344CB8AC3E}">
        <p14:creationId xmlns:p14="http://schemas.microsoft.com/office/powerpoint/2010/main" val="220401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3970318"/>
          </a:xfrm>
          <a:prstGeom prst="rect">
            <a:avLst/>
          </a:prstGeom>
          <a:noFill/>
        </p:spPr>
        <p:txBody>
          <a:bodyPr wrap="square" rtlCol="0">
            <a:spAutoFit/>
          </a:bodyPr>
          <a:lstStyle/>
          <a:p>
            <a:r>
              <a:rPr lang="de-DE" sz="3600" dirty="0" smtClean="0"/>
              <a:t>Wozu dient die Ehe?</a:t>
            </a:r>
          </a:p>
          <a:p>
            <a:endParaRPr lang="de-DE" sz="3600" dirty="0" smtClean="0"/>
          </a:p>
          <a:p>
            <a:pPr marL="571500" indent="-571500">
              <a:buFontTx/>
              <a:buChar char="-"/>
            </a:pPr>
            <a:r>
              <a:rPr lang="de-DE" sz="3600" dirty="0" smtClean="0"/>
              <a:t>Eheversprechen bietet Schutz für tiefe Liebe und Intimität</a:t>
            </a:r>
          </a:p>
          <a:p>
            <a:pPr marL="571500" indent="-571500">
              <a:buFontTx/>
              <a:buChar char="-"/>
            </a:pPr>
            <a:r>
              <a:rPr lang="de-DE" sz="3600" dirty="0" smtClean="0"/>
              <a:t>Eheversprechen bietet Rahmen für (unangenehme) Charakterbildung</a:t>
            </a:r>
          </a:p>
          <a:p>
            <a:pPr marL="571500" indent="-571500">
              <a:buFontTx/>
              <a:buChar char="-"/>
            </a:pPr>
            <a:r>
              <a:rPr lang="de-DE" sz="3600" dirty="0" smtClean="0"/>
              <a:t>Treue Partnerschaft bietet Stabilität und Rückzugsort</a:t>
            </a:r>
          </a:p>
          <a:p>
            <a:pPr marL="571500" indent="-571500">
              <a:buFontTx/>
              <a:buChar char="-"/>
            </a:pPr>
            <a:r>
              <a:rPr lang="de-DE" sz="3600" dirty="0" smtClean="0"/>
              <a:t>Das </a:t>
            </a:r>
            <a:r>
              <a:rPr lang="de-DE" sz="3600" dirty="0" err="1" smtClean="0"/>
              <a:t>Eheideal</a:t>
            </a:r>
            <a:r>
              <a:rPr lang="de-DE" sz="3600" dirty="0" smtClean="0"/>
              <a:t> zeigt, wie groß Gottes Liebe zu dir ist. </a:t>
            </a:r>
          </a:p>
        </p:txBody>
      </p:sp>
    </p:spTree>
    <p:extLst>
      <p:ext uri="{BB962C8B-B14F-4D97-AF65-F5344CB8AC3E}">
        <p14:creationId xmlns:p14="http://schemas.microsoft.com/office/powerpoint/2010/main" val="110150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6370975"/>
          </a:xfrm>
          <a:prstGeom prst="rect">
            <a:avLst/>
          </a:prstGeom>
          <a:noFill/>
        </p:spPr>
        <p:txBody>
          <a:bodyPr wrap="square" rtlCol="0">
            <a:spAutoFit/>
          </a:bodyPr>
          <a:lstStyle/>
          <a:p>
            <a:r>
              <a:rPr lang="de-DE" sz="2400" dirty="0">
                <a:latin typeface="Tofino Personal Regular" panose="02000000000000000000" pitchFamily="50" charset="0"/>
              </a:rPr>
              <a:t>10 Für die Verheirateten aber habe ich ein Gebot, es stammt nicht von mir, sondern vom Herrn: </a:t>
            </a:r>
            <a:r>
              <a:rPr lang="de-DE" sz="2400" b="1" dirty="0">
                <a:solidFill>
                  <a:srgbClr val="00A44A"/>
                </a:solidFill>
                <a:latin typeface="Tofino Personal Regular" panose="02000000000000000000" pitchFamily="50" charset="0"/>
              </a:rPr>
              <a:t>Eine Frau soll sich nicht von ihrem Mann scheiden lassen. </a:t>
            </a:r>
            <a:r>
              <a:rPr lang="de-DE" sz="2400" dirty="0">
                <a:latin typeface="Tofino Personal Regular" panose="02000000000000000000" pitchFamily="50" charset="0"/>
              </a:rPr>
              <a:t>11 Hat sie sich aber doch von ihm getrennt, dann soll sie unverheiratet bleiben oder sich wieder mit ihm versöhnen. Auch ein Mann darf seine Frau nicht verstoßen. 12 Den anderen aber sage ich – hier habe ich kein Wort des Herrn –: Wenn ein Bruder eine ungläubige Frau hat, die weiter bei ihm bleiben will, so soll er sich nicht von ihr trennen. 13 Dasselbe gilt für eine gläubige Frau, die einen ungläubigen Mann hat: Wenn er weiter bei ihr bleiben will, soll sie sich nicht von ihm trennen. 14 Denn der ungläubige Ehemann ist durch die Frau in die Nähe Gottes gebracht, und die ungläubige Frau ist durch den Bruder in die Nähe Gottes gebracht. Sonst müsstet ihr ja auch eure Kinder als fern von Gott betrachten. Nun aber sind auch sie in die Nähe Gottes gebracht. 15 Wenn aber der ungläubige Partner auf einer Trennung besteht, dann willigt in die Scheidung ein. Der Bruder oder die Schwester ist in solchen Fällen nicht ‹an die Ehe› gebunden. Gott hat uns doch zum Frieden berufen! </a:t>
            </a:r>
            <a:endParaRPr lang="de-DE" sz="2400" dirty="0" smtClean="0">
              <a:latin typeface="Tofino Personal Regular" panose="02000000000000000000" pitchFamily="50" charset="0"/>
            </a:endParaRPr>
          </a:p>
          <a:p>
            <a:endParaRPr lang="de-DE" sz="2400" dirty="0">
              <a:latin typeface="Tofino Personal Regular" panose="02000000000000000000" pitchFamily="50" charset="0"/>
            </a:endParaRPr>
          </a:p>
          <a:p>
            <a:r>
              <a:rPr lang="de-DE" sz="2400" dirty="0" smtClean="0">
                <a:latin typeface="Tofino Personal Regular" panose="02000000000000000000" pitchFamily="50" charset="0"/>
              </a:rPr>
              <a:t>1. Korinther 7,10-15</a:t>
            </a:r>
            <a:endParaRPr lang="de-DE" sz="2200" dirty="0">
              <a:latin typeface="Tofino Personal Regular" panose="02000000000000000000" pitchFamily="50" charset="0"/>
            </a:endParaRPr>
          </a:p>
        </p:txBody>
      </p:sp>
    </p:spTree>
    <p:extLst>
      <p:ext uri="{BB962C8B-B14F-4D97-AF65-F5344CB8AC3E}">
        <p14:creationId xmlns:p14="http://schemas.microsoft.com/office/powerpoint/2010/main" val="7823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6370975"/>
          </a:xfrm>
          <a:prstGeom prst="rect">
            <a:avLst/>
          </a:prstGeom>
          <a:noFill/>
        </p:spPr>
        <p:txBody>
          <a:bodyPr wrap="square" rtlCol="0">
            <a:spAutoFit/>
          </a:bodyPr>
          <a:lstStyle/>
          <a:p>
            <a:r>
              <a:rPr lang="de-DE" sz="2400" dirty="0">
                <a:latin typeface="Tofino Personal Regular" panose="02000000000000000000" pitchFamily="50" charset="0"/>
              </a:rPr>
              <a:t>10 Für die Verheirateten aber habe ich ein Gebot, es stammt nicht von mir, sondern vom Herrn: </a:t>
            </a:r>
            <a:r>
              <a:rPr lang="de-DE" sz="2400" b="1" dirty="0">
                <a:solidFill>
                  <a:srgbClr val="00A44A"/>
                </a:solidFill>
                <a:latin typeface="Tofino Personal Regular" panose="02000000000000000000" pitchFamily="50" charset="0"/>
              </a:rPr>
              <a:t>Eine Frau soll sich nicht von ihrem Mann scheiden lassen. </a:t>
            </a:r>
            <a:r>
              <a:rPr lang="de-DE" sz="2400" dirty="0">
                <a:latin typeface="Tofino Personal Regular" panose="02000000000000000000" pitchFamily="50" charset="0"/>
              </a:rPr>
              <a:t>11 Hat sie sich aber doch von ihm getrennt, dann </a:t>
            </a:r>
            <a:r>
              <a:rPr lang="de-DE" sz="2400" b="1" dirty="0">
                <a:solidFill>
                  <a:srgbClr val="00B0F0"/>
                </a:solidFill>
                <a:latin typeface="Tofino Personal Regular" panose="02000000000000000000" pitchFamily="50" charset="0"/>
              </a:rPr>
              <a:t>soll sie unverheiratet bleiben</a:t>
            </a:r>
            <a:r>
              <a:rPr lang="de-DE" sz="2400" dirty="0">
                <a:latin typeface="Tofino Personal Regular" panose="02000000000000000000" pitchFamily="50" charset="0"/>
              </a:rPr>
              <a:t> </a:t>
            </a:r>
            <a:r>
              <a:rPr lang="de-DE" sz="2400" b="1" dirty="0">
                <a:solidFill>
                  <a:srgbClr val="00B0F0"/>
                </a:solidFill>
                <a:latin typeface="Tofino Personal Regular" panose="02000000000000000000" pitchFamily="50" charset="0"/>
              </a:rPr>
              <a:t>oder sich wieder mit ihm versöhnen</a:t>
            </a:r>
            <a:r>
              <a:rPr lang="de-DE" sz="2400" dirty="0">
                <a:latin typeface="Tofino Personal Regular" panose="02000000000000000000" pitchFamily="50" charset="0"/>
              </a:rPr>
              <a:t>. Auch ein Mann darf seine Frau nicht verstoßen. 12 Den anderen aber sage ich – hier habe ich kein Wort des Herrn –: Wenn ein Bruder eine ungläubige Frau hat, die weiter bei ihm bleiben will, so soll er sich nicht von ihr trennen. 13 Dasselbe gilt für eine gläubige Frau, die einen ungläubigen Mann hat: Wenn er weiter bei ihr bleiben will, soll sie sich nicht von ihm trennen. 14 Denn der ungläubige Ehemann ist durch die Frau in die Nähe Gottes gebracht, und die ungläubige Frau ist durch den Bruder in die Nähe Gottes gebracht. Sonst müsstet ihr ja auch eure Kinder als fern von Gott betrachten. Nun aber sind auch sie in die Nähe Gottes gebracht. 15 Wenn aber der ungläubige Partner auf einer Trennung besteht, dann willigt in die Scheidung ein. Der Bruder oder die Schwester ist in solchen Fällen nicht ‹an die Ehe› gebunden. Gott hat uns doch zum Frieden berufen! </a:t>
            </a:r>
            <a:endParaRPr lang="de-DE" sz="2400" dirty="0" smtClean="0">
              <a:latin typeface="Tofino Personal Regular" panose="02000000000000000000" pitchFamily="50" charset="0"/>
            </a:endParaRPr>
          </a:p>
          <a:p>
            <a:endParaRPr lang="de-DE" sz="2400" dirty="0">
              <a:latin typeface="Tofino Personal Regular" panose="02000000000000000000" pitchFamily="50" charset="0"/>
            </a:endParaRPr>
          </a:p>
          <a:p>
            <a:r>
              <a:rPr lang="de-DE" sz="2400" dirty="0" smtClean="0">
                <a:latin typeface="Tofino Personal Regular" panose="02000000000000000000" pitchFamily="50" charset="0"/>
              </a:rPr>
              <a:t>1. Korinther 7,10-15</a:t>
            </a:r>
            <a:endParaRPr lang="de-DE" sz="2200" dirty="0">
              <a:latin typeface="Tofino Personal Regular" panose="02000000000000000000" pitchFamily="50" charset="0"/>
            </a:endParaRPr>
          </a:p>
        </p:txBody>
      </p:sp>
    </p:spTree>
    <p:extLst>
      <p:ext uri="{BB962C8B-B14F-4D97-AF65-F5344CB8AC3E}">
        <p14:creationId xmlns:p14="http://schemas.microsoft.com/office/powerpoint/2010/main" val="60129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05" y="531744"/>
            <a:ext cx="5715000" cy="5715000"/>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8085" y="531744"/>
            <a:ext cx="5233802" cy="3490292"/>
          </a:xfrm>
          <a:prstGeom prst="rect">
            <a:avLst/>
          </a:prstGeom>
        </p:spPr>
      </p:pic>
    </p:spTree>
    <p:extLst>
      <p:ext uri="{BB962C8B-B14F-4D97-AF65-F5344CB8AC3E}">
        <p14:creationId xmlns:p14="http://schemas.microsoft.com/office/powerpoint/2010/main" val="100270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6370975"/>
          </a:xfrm>
          <a:prstGeom prst="rect">
            <a:avLst/>
          </a:prstGeom>
          <a:noFill/>
        </p:spPr>
        <p:txBody>
          <a:bodyPr wrap="square" rtlCol="0">
            <a:spAutoFit/>
          </a:bodyPr>
          <a:lstStyle/>
          <a:p>
            <a:r>
              <a:rPr lang="de-DE" sz="2400" dirty="0">
                <a:latin typeface="Tofino Personal Regular" panose="02000000000000000000" pitchFamily="50" charset="0"/>
              </a:rPr>
              <a:t>10 Für die Verheirateten aber habe ich ein Gebot, es stammt nicht von mir, sondern vom Herrn: </a:t>
            </a:r>
            <a:r>
              <a:rPr lang="de-DE" sz="2400" b="1" dirty="0">
                <a:solidFill>
                  <a:srgbClr val="00A44A"/>
                </a:solidFill>
                <a:latin typeface="Tofino Personal Regular" panose="02000000000000000000" pitchFamily="50" charset="0"/>
              </a:rPr>
              <a:t>Eine Frau soll sich nicht von ihrem Mann scheiden lassen. </a:t>
            </a:r>
            <a:r>
              <a:rPr lang="de-DE" sz="2400" dirty="0">
                <a:latin typeface="Tofino Personal Regular" panose="02000000000000000000" pitchFamily="50" charset="0"/>
              </a:rPr>
              <a:t>11 Hat sie sich aber doch von ihm getrennt, dann </a:t>
            </a:r>
            <a:r>
              <a:rPr lang="de-DE" sz="2400" b="1" dirty="0">
                <a:solidFill>
                  <a:srgbClr val="00B0F0"/>
                </a:solidFill>
                <a:latin typeface="Tofino Personal Regular" panose="02000000000000000000" pitchFamily="50" charset="0"/>
              </a:rPr>
              <a:t>soll sie unverheiratet bleiben</a:t>
            </a:r>
            <a:r>
              <a:rPr lang="de-DE" sz="2400" dirty="0">
                <a:latin typeface="Tofino Personal Regular" panose="02000000000000000000" pitchFamily="50" charset="0"/>
              </a:rPr>
              <a:t> </a:t>
            </a:r>
            <a:r>
              <a:rPr lang="de-DE" sz="2400" b="1" dirty="0">
                <a:solidFill>
                  <a:srgbClr val="00B0F0"/>
                </a:solidFill>
                <a:latin typeface="Tofino Personal Regular" panose="02000000000000000000" pitchFamily="50" charset="0"/>
              </a:rPr>
              <a:t>oder sich wieder mit ihm versöhnen</a:t>
            </a:r>
            <a:r>
              <a:rPr lang="de-DE" sz="2400" dirty="0">
                <a:latin typeface="Tofino Personal Regular" panose="02000000000000000000" pitchFamily="50" charset="0"/>
              </a:rPr>
              <a:t>. Auch ein Mann darf seine Frau nicht verstoßen. 12 Den anderen aber sage ich – hier habe ich kein Wort des Herrn –: Wenn ein Bruder eine </a:t>
            </a:r>
            <a:r>
              <a:rPr lang="de-DE" sz="2400" b="1" dirty="0">
                <a:solidFill>
                  <a:srgbClr val="FF7C80"/>
                </a:solidFill>
                <a:latin typeface="Tofino Personal Regular" panose="02000000000000000000" pitchFamily="50" charset="0"/>
              </a:rPr>
              <a:t>ungläubige Frau </a:t>
            </a:r>
            <a:r>
              <a:rPr lang="de-DE" sz="2400" dirty="0">
                <a:latin typeface="Tofino Personal Regular" panose="02000000000000000000" pitchFamily="50" charset="0"/>
              </a:rPr>
              <a:t>hat, die weiter bei ihm </a:t>
            </a:r>
            <a:r>
              <a:rPr lang="de-DE" sz="2400" b="1" dirty="0">
                <a:solidFill>
                  <a:srgbClr val="FF7C80"/>
                </a:solidFill>
                <a:latin typeface="Tofino Personal Regular" panose="02000000000000000000" pitchFamily="50" charset="0"/>
              </a:rPr>
              <a:t>bleiben</a:t>
            </a:r>
            <a:r>
              <a:rPr lang="de-DE" sz="2400" dirty="0">
                <a:latin typeface="Tofino Personal Regular" panose="02000000000000000000" pitchFamily="50" charset="0"/>
              </a:rPr>
              <a:t> </a:t>
            </a:r>
            <a:r>
              <a:rPr lang="de-DE" sz="2400" b="1" dirty="0">
                <a:solidFill>
                  <a:srgbClr val="FF7C80"/>
                </a:solidFill>
                <a:latin typeface="Tofino Personal Regular" panose="02000000000000000000" pitchFamily="50" charset="0"/>
              </a:rPr>
              <a:t>will</a:t>
            </a:r>
            <a:r>
              <a:rPr lang="de-DE" sz="2400" dirty="0">
                <a:latin typeface="Tofino Personal Regular" panose="02000000000000000000" pitchFamily="50" charset="0"/>
              </a:rPr>
              <a:t>, so soll er sich </a:t>
            </a:r>
            <a:r>
              <a:rPr lang="de-DE" sz="2400" b="1" dirty="0">
                <a:solidFill>
                  <a:srgbClr val="FF7C80"/>
                </a:solidFill>
                <a:latin typeface="Tofino Personal Regular" panose="02000000000000000000" pitchFamily="50" charset="0"/>
              </a:rPr>
              <a:t>nicht</a:t>
            </a:r>
            <a:r>
              <a:rPr lang="de-DE" sz="2400" dirty="0">
                <a:latin typeface="Tofino Personal Regular" panose="02000000000000000000" pitchFamily="50" charset="0"/>
              </a:rPr>
              <a:t> von ihr </a:t>
            </a:r>
            <a:r>
              <a:rPr lang="de-DE" sz="2400" b="1" dirty="0">
                <a:solidFill>
                  <a:srgbClr val="FF7C80"/>
                </a:solidFill>
                <a:latin typeface="Tofino Personal Regular" panose="02000000000000000000" pitchFamily="50" charset="0"/>
              </a:rPr>
              <a:t>trennen</a:t>
            </a:r>
            <a:r>
              <a:rPr lang="de-DE" sz="2400" dirty="0">
                <a:latin typeface="Tofino Personal Regular" panose="02000000000000000000" pitchFamily="50" charset="0"/>
              </a:rPr>
              <a:t>. 13 Dasselbe gilt für eine gläubige Frau, die einen </a:t>
            </a:r>
            <a:r>
              <a:rPr lang="de-DE" sz="2400" b="1" dirty="0">
                <a:solidFill>
                  <a:srgbClr val="FF7C80"/>
                </a:solidFill>
                <a:latin typeface="Tofino Personal Regular" panose="02000000000000000000" pitchFamily="50" charset="0"/>
              </a:rPr>
              <a:t>ungläubigen</a:t>
            </a:r>
            <a:r>
              <a:rPr lang="de-DE" sz="2400" dirty="0">
                <a:latin typeface="Tofino Personal Regular" panose="02000000000000000000" pitchFamily="50" charset="0"/>
              </a:rPr>
              <a:t> </a:t>
            </a:r>
            <a:r>
              <a:rPr lang="de-DE" sz="2400" b="1" dirty="0">
                <a:solidFill>
                  <a:srgbClr val="FF7C80"/>
                </a:solidFill>
                <a:latin typeface="Tofino Personal Regular" panose="02000000000000000000" pitchFamily="50" charset="0"/>
              </a:rPr>
              <a:t>Mann</a:t>
            </a:r>
            <a:r>
              <a:rPr lang="de-DE" sz="2400" dirty="0">
                <a:latin typeface="Tofino Personal Regular" panose="02000000000000000000" pitchFamily="50" charset="0"/>
              </a:rPr>
              <a:t> hat: Wenn er weiter bei ihr </a:t>
            </a:r>
            <a:r>
              <a:rPr lang="de-DE" sz="2400" b="1" dirty="0">
                <a:solidFill>
                  <a:srgbClr val="FF7C80"/>
                </a:solidFill>
                <a:latin typeface="Tofino Personal Regular" panose="02000000000000000000" pitchFamily="50" charset="0"/>
              </a:rPr>
              <a:t>bleiben</a:t>
            </a:r>
            <a:r>
              <a:rPr lang="de-DE" sz="2400" dirty="0">
                <a:latin typeface="Tofino Personal Regular" panose="02000000000000000000" pitchFamily="50" charset="0"/>
              </a:rPr>
              <a:t> </a:t>
            </a:r>
            <a:r>
              <a:rPr lang="de-DE" sz="2400" b="1" dirty="0">
                <a:solidFill>
                  <a:srgbClr val="FF7C80"/>
                </a:solidFill>
                <a:latin typeface="Tofino Personal Regular" panose="02000000000000000000" pitchFamily="50" charset="0"/>
              </a:rPr>
              <a:t>will</a:t>
            </a:r>
            <a:r>
              <a:rPr lang="de-DE" sz="2400" dirty="0">
                <a:latin typeface="Tofino Personal Regular" panose="02000000000000000000" pitchFamily="50" charset="0"/>
              </a:rPr>
              <a:t>, soll sie sich </a:t>
            </a:r>
            <a:r>
              <a:rPr lang="de-DE" sz="2400" b="1" dirty="0">
                <a:solidFill>
                  <a:srgbClr val="FF7C80"/>
                </a:solidFill>
                <a:latin typeface="Tofino Personal Regular" panose="02000000000000000000" pitchFamily="50" charset="0"/>
              </a:rPr>
              <a:t>nicht</a:t>
            </a:r>
            <a:r>
              <a:rPr lang="de-DE" sz="2400" dirty="0">
                <a:latin typeface="Tofino Personal Regular" panose="02000000000000000000" pitchFamily="50" charset="0"/>
              </a:rPr>
              <a:t> von ihm </a:t>
            </a:r>
            <a:r>
              <a:rPr lang="de-DE" sz="2400" b="1" dirty="0">
                <a:solidFill>
                  <a:srgbClr val="FF7C80"/>
                </a:solidFill>
                <a:latin typeface="Tofino Personal Regular" panose="02000000000000000000" pitchFamily="50" charset="0"/>
              </a:rPr>
              <a:t>trennen</a:t>
            </a:r>
            <a:r>
              <a:rPr lang="de-DE" sz="2400" dirty="0">
                <a:latin typeface="Tofino Personal Regular" panose="02000000000000000000" pitchFamily="50" charset="0"/>
              </a:rPr>
              <a:t>. 14 Denn der ungläubige Ehemann ist durch die Frau in die Nähe Gottes gebracht, und die ungläubige Frau ist durch den Bruder in die Nähe Gottes gebracht. Sonst müsstet ihr ja auch eure Kinder als fern von Gott betrachten. Nun aber sind auch sie in die Nähe Gottes gebracht. 15 Wenn aber der ungläubige Partner auf einer Trennung besteht, dann willigt in die Scheidung ein. Der Bruder oder die Schwester ist in solchen Fällen nicht ‹an die Ehe› gebunden. Gott hat uns doch zum Frieden berufen! </a:t>
            </a:r>
            <a:endParaRPr lang="de-DE" sz="2400" dirty="0" smtClean="0">
              <a:latin typeface="Tofino Personal Regular" panose="02000000000000000000" pitchFamily="50" charset="0"/>
            </a:endParaRPr>
          </a:p>
          <a:p>
            <a:endParaRPr lang="de-DE" sz="2400" dirty="0">
              <a:latin typeface="Tofino Personal Regular" panose="02000000000000000000" pitchFamily="50" charset="0"/>
            </a:endParaRPr>
          </a:p>
          <a:p>
            <a:r>
              <a:rPr lang="de-DE" sz="2400" dirty="0" smtClean="0">
                <a:latin typeface="Tofino Personal Regular" panose="02000000000000000000" pitchFamily="50" charset="0"/>
              </a:rPr>
              <a:t>1. Korinther 7,10-15</a:t>
            </a:r>
            <a:endParaRPr lang="de-DE" sz="2200" dirty="0">
              <a:latin typeface="Tofino Personal Regular" panose="02000000000000000000" pitchFamily="50" charset="0"/>
            </a:endParaRPr>
          </a:p>
        </p:txBody>
      </p:sp>
    </p:spTree>
    <p:extLst>
      <p:ext uri="{BB962C8B-B14F-4D97-AF65-F5344CB8AC3E}">
        <p14:creationId xmlns:p14="http://schemas.microsoft.com/office/powerpoint/2010/main" val="2059034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6370975"/>
          </a:xfrm>
          <a:prstGeom prst="rect">
            <a:avLst/>
          </a:prstGeom>
          <a:noFill/>
        </p:spPr>
        <p:txBody>
          <a:bodyPr wrap="square" rtlCol="0">
            <a:spAutoFit/>
          </a:bodyPr>
          <a:lstStyle/>
          <a:p>
            <a:r>
              <a:rPr lang="de-DE" sz="2400" dirty="0">
                <a:latin typeface="Tofino Personal Regular" panose="02000000000000000000" pitchFamily="50" charset="0"/>
              </a:rPr>
              <a:t>10 Für die Verheirateten aber habe ich ein Gebot, es stammt nicht von mir, sondern vom Herrn: </a:t>
            </a:r>
            <a:r>
              <a:rPr lang="de-DE" sz="2400" b="1" dirty="0">
                <a:solidFill>
                  <a:srgbClr val="00A44A"/>
                </a:solidFill>
                <a:latin typeface="Tofino Personal Regular" panose="02000000000000000000" pitchFamily="50" charset="0"/>
              </a:rPr>
              <a:t>Eine Frau soll sich nicht von ihrem Mann scheiden lassen. </a:t>
            </a:r>
            <a:r>
              <a:rPr lang="de-DE" sz="2400" dirty="0">
                <a:latin typeface="Tofino Personal Regular" panose="02000000000000000000" pitchFamily="50" charset="0"/>
              </a:rPr>
              <a:t>11 Hat sie sich aber doch von ihm getrennt, dann </a:t>
            </a:r>
            <a:r>
              <a:rPr lang="de-DE" sz="2400" b="1" dirty="0">
                <a:solidFill>
                  <a:srgbClr val="00B0F0"/>
                </a:solidFill>
                <a:latin typeface="Tofino Personal Regular" panose="02000000000000000000" pitchFamily="50" charset="0"/>
              </a:rPr>
              <a:t>soll sie unverheiratet bleiben</a:t>
            </a:r>
            <a:r>
              <a:rPr lang="de-DE" sz="2400" dirty="0">
                <a:latin typeface="Tofino Personal Regular" panose="02000000000000000000" pitchFamily="50" charset="0"/>
              </a:rPr>
              <a:t> </a:t>
            </a:r>
            <a:r>
              <a:rPr lang="de-DE" sz="2400" b="1" dirty="0">
                <a:solidFill>
                  <a:srgbClr val="00B0F0"/>
                </a:solidFill>
                <a:latin typeface="Tofino Personal Regular" panose="02000000000000000000" pitchFamily="50" charset="0"/>
              </a:rPr>
              <a:t>oder sich wieder mit ihm versöhnen</a:t>
            </a:r>
            <a:r>
              <a:rPr lang="de-DE" sz="2400" dirty="0">
                <a:latin typeface="Tofino Personal Regular" panose="02000000000000000000" pitchFamily="50" charset="0"/>
              </a:rPr>
              <a:t>. Auch ein Mann darf seine Frau nicht verstoßen. 12 Den anderen aber sage ich – hier habe ich kein Wort des Herrn –: Wenn ein Bruder eine </a:t>
            </a:r>
            <a:r>
              <a:rPr lang="de-DE" sz="2400" b="1" dirty="0">
                <a:solidFill>
                  <a:srgbClr val="FF7C80"/>
                </a:solidFill>
                <a:latin typeface="Tofino Personal Regular" panose="02000000000000000000" pitchFamily="50" charset="0"/>
              </a:rPr>
              <a:t>ungläubige Frau </a:t>
            </a:r>
            <a:r>
              <a:rPr lang="de-DE" sz="2400" dirty="0">
                <a:latin typeface="Tofino Personal Regular" panose="02000000000000000000" pitchFamily="50" charset="0"/>
              </a:rPr>
              <a:t>hat, die weiter bei ihm </a:t>
            </a:r>
            <a:r>
              <a:rPr lang="de-DE" sz="2400" b="1" dirty="0">
                <a:solidFill>
                  <a:srgbClr val="FF7C80"/>
                </a:solidFill>
                <a:latin typeface="Tofino Personal Regular" panose="02000000000000000000" pitchFamily="50" charset="0"/>
              </a:rPr>
              <a:t>bleiben</a:t>
            </a:r>
            <a:r>
              <a:rPr lang="de-DE" sz="2400" dirty="0">
                <a:latin typeface="Tofino Personal Regular" panose="02000000000000000000" pitchFamily="50" charset="0"/>
              </a:rPr>
              <a:t> </a:t>
            </a:r>
            <a:r>
              <a:rPr lang="de-DE" sz="2400" b="1" dirty="0">
                <a:solidFill>
                  <a:srgbClr val="FF7C80"/>
                </a:solidFill>
                <a:latin typeface="Tofino Personal Regular" panose="02000000000000000000" pitchFamily="50" charset="0"/>
              </a:rPr>
              <a:t>will</a:t>
            </a:r>
            <a:r>
              <a:rPr lang="de-DE" sz="2400" dirty="0">
                <a:latin typeface="Tofino Personal Regular" panose="02000000000000000000" pitchFamily="50" charset="0"/>
              </a:rPr>
              <a:t>, so soll er sich </a:t>
            </a:r>
            <a:r>
              <a:rPr lang="de-DE" sz="2400" b="1" dirty="0">
                <a:solidFill>
                  <a:srgbClr val="FF7C80"/>
                </a:solidFill>
                <a:latin typeface="Tofino Personal Regular" panose="02000000000000000000" pitchFamily="50" charset="0"/>
              </a:rPr>
              <a:t>nicht</a:t>
            </a:r>
            <a:r>
              <a:rPr lang="de-DE" sz="2400" dirty="0">
                <a:latin typeface="Tofino Personal Regular" panose="02000000000000000000" pitchFamily="50" charset="0"/>
              </a:rPr>
              <a:t> von ihr </a:t>
            </a:r>
            <a:r>
              <a:rPr lang="de-DE" sz="2400" b="1" dirty="0">
                <a:solidFill>
                  <a:srgbClr val="FF7C80"/>
                </a:solidFill>
                <a:latin typeface="Tofino Personal Regular" panose="02000000000000000000" pitchFamily="50" charset="0"/>
              </a:rPr>
              <a:t>trennen</a:t>
            </a:r>
            <a:r>
              <a:rPr lang="de-DE" sz="2400" dirty="0">
                <a:latin typeface="Tofino Personal Regular" panose="02000000000000000000" pitchFamily="50" charset="0"/>
              </a:rPr>
              <a:t>. 13 Dasselbe gilt für eine gläubige Frau, die einen </a:t>
            </a:r>
            <a:r>
              <a:rPr lang="de-DE" sz="2400" b="1" dirty="0">
                <a:solidFill>
                  <a:srgbClr val="FF7C80"/>
                </a:solidFill>
                <a:latin typeface="Tofino Personal Regular" panose="02000000000000000000" pitchFamily="50" charset="0"/>
              </a:rPr>
              <a:t>ungläubigen</a:t>
            </a:r>
            <a:r>
              <a:rPr lang="de-DE" sz="2400" dirty="0">
                <a:latin typeface="Tofino Personal Regular" panose="02000000000000000000" pitchFamily="50" charset="0"/>
              </a:rPr>
              <a:t> </a:t>
            </a:r>
            <a:r>
              <a:rPr lang="de-DE" sz="2400" b="1" dirty="0">
                <a:solidFill>
                  <a:srgbClr val="FF7C80"/>
                </a:solidFill>
                <a:latin typeface="Tofino Personal Regular" panose="02000000000000000000" pitchFamily="50" charset="0"/>
              </a:rPr>
              <a:t>Mann</a:t>
            </a:r>
            <a:r>
              <a:rPr lang="de-DE" sz="2400" dirty="0">
                <a:latin typeface="Tofino Personal Regular" panose="02000000000000000000" pitchFamily="50" charset="0"/>
              </a:rPr>
              <a:t> hat: Wenn er weiter bei ihr </a:t>
            </a:r>
            <a:r>
              <a:rPr lang="de-DE" sz="2400" b="1" dirty="0">
                <a:solidFill>
                  <a:srgbClr val="FF7C80"/>
                </a:solidFill>
                <a:latin typeface="Tofino Personal Regular" panose="02000000000000000000" pitchFamily="50" charset="0"/>
              </a:rPr>
              <a:t>bleiben</a:t>
            </a:r>
            <a:r>
              <a:rPr lang="de-DE" sz="2400" dirty="0">
                <a:latin typeface="Tofino Personal Regular" panose="02000000000000000000" pitchFamily="50" charset="0"/>
              </a:rPr>
              <a:t> </a:t>
            </a:r>
            <a:r>
              <a:rPr lang="de-DE" sz="2400" b="1" dirty="0">
                <a:solidFill>
                  <a:srgbClr val="FF7C80"/>
                </a:solidFill>
                <a:latin typeface="Tofino Personal Regular" panose="02000000000000000000" pitchFamily="50" charset="0"/>
              </a:rPr>
              <a:t>will</a:t>
            </a:r>
            <a:r>
              <a:rPr lang="de-DE" sz="2400" dirty="0">
                <a:latin typeface="Tofino Personal Regular" panose="02000000000000000000" pitchFamily="50" charset="0"/>
              </a:rPr>
              <a:t>, soll sie sich </a:t>
            </a:r>
            <a:r>
              <a:rPr lang="de-DE" sz="2400" b="1" dirty="0">
                <a:solidFill>
                  <a:srgbClr val="FF7C80"/>
                </a:solidFill>
                <a:latin typeface="Tofino Personal Regular" panose="02000000000000000000" pitchFamily="50" charset="0"/>
              </a:rPr>
              <a:t>nicht</a:t>
            </a:r>
            <a:r>
              <a:rPr lang="de-DE" sz="2400" dirty="0">
                <a:latin typeface="Tofino Personal Regular" panose="02000000000000000000" pitchFamily="50" charset="0"/>
              </a:rPr>
              <a:t> von ihm </a:t>
            </a:r>
            <a:r>
              <a:rPr lang="de-DE" sz="2400" b="1" dirty="0">
                <a:solidFill>
                  <a:srgbClr val="FF7C80"/>
                </a:solidFill>
                <a:latin typeface="Tofino Personal Regular" panose="02000000000000000000" pitchFamily="50" charset="0"/>
              </a:rPr>
              <a:t>trennen</a:t>
            </a:r>
            <a:r>
              <a:rPr lang="de-DE" sz="2400" dirty="0">
                <a:latin typeface="Tofino Personal Regular" panose="02000000000000000000" pitchFamily="50" charset="0"/>
              </a:rPr>
              <a:t>. 14 Denn der ungläubige Ehemann ist durch die Frau in die Nähe Gottes gebracht, und die ungläubige Frau ist durch den Bruder in die Nähe Gottes gebracht. Sonst müsstet ihr ja auch eure Kinder als fern von Gott betrachten. Nun aber sind auch sie in die Nähe Gottes gebracht. 15 </a:t>
            </a:r>
            <a:r>
              <a:rPr lang="de-DE" sz="2400" b="1" dirty="0">
                <a:solidFill>
                  <a:srgbClr val="FFFF00"/>
                </a:solidFill>
                <a:latin typeface="Tofino Personal Regular" panose="02000000000000000000" pitchFamily="50" charset="0"/>
              </a:rPr>
              <a:t>Wenn aber der ungläubige Partner auf einer Trennung besteht, dann willigt in die Scheidung ein</a:t>
            </a:r>
            <a:r>
              <a:rPr lang="de-DE" sz="2400" dirty="0">
                <a:latin typeface="Tofino Personal Regular" panose="02000000000000000000" pitchFamily="50" charset="0"/>
              </a:rPr>
              <a:t>. Der Bruder oder die Schwester ist in solchen Fällen nicht ‹an die Ehe› gebunden. Gott hat uns doch zum Frieden berufen! </a:t>
            </a:r>
            <a:endParaRPr lang="de-DE" sz="2400" dirty="0" smtClean="0">
              <a:latin typeface="Tofino Personal Regular" panose="02000000000000000000" pitchFamily="50" charset="0"/>
            </a:endParaRPr>
          </a:p>
          <a:p>
            <a:endParaRPr lang="de-DE" sz="2400" dirty="0">
              <a:latin typeface="Tofino Personal Regular" panose="02000000000000000000" pitchFamily="50" charset="0"/>
            </a:endParaRPr>
          </a:p>
          <a:p>
            <a:r>
              <a:rPr lang="de-DE" sz="2400" dirty="0" smtClean="0">
                <a:latin typeface="Tofino Personal Regular" panose="02000000000000000000" pitchFamily="50" charset="0"/>
              </a:rPr>
              <a:t>1. Korinther 7,10-15</a:t>
            </a:r>
            <a:endParaRPr lang="de-DE" sz="2200" dirty="0">
              <a:latin typeface="Tofino Personal Regular" panose="02000000000000000000" pitchFamily="50" charset="0"/>
            </a:endParaRPr>
          </a:p>
        </p:txBody>
      </p:sp>
    </p:spTree>
    <p:extLst>
      <p:ext uri="{BB962C8B-B14F-4D97-AF65-F5344CB8AC3E}">
        <p14:creationId xmlns:p14="http://schemas.microsoft.com/office/powerpoint/2010/main" val="297790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815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6370975"/>
          </a:xfrm>
          <a:prstGeom prst="rect">
            <a:avLst/>
          </a:prstGeom>
          <a:noFill/>
        </p:spPr>
        <p:txBody>
          <a:bodyPr wrap="square" rtlCol="0">
            <a:spAutoFit/>
          </a:bodyPr>
          <a:lstStyle/>
          <a:p>
            <a:r>
              <a:rPr lang="de-DE" sz="2400" dirty="0">
                <a:latin typeface="Tofino Personal Regular" panose="02000000000000000000" pitchFamily="50" charset="0"/>
              </a:rPr>
              <a:t>10 Für die Verheirateten aber habe ich ein Gebot, es stammt nicht von mir, sondern vom Herrn: Eine Frau soll sich nicht von ihrem Mann scheiden lassen. 11 Hat sie sich aber doch von ihm getrennt, dann soll sie unverheiratet bleiben oder sich wieder mit ihm versöhnen. Auch ein Mann darf seine Frau nicht verstoßen. 12 Den anderen aber sage ich – hier habe ich kein Wort des Herrn –: Wenn ein Bruder eine ungläubige Frau hat, die weiter bei ihm bleiben will, so soll er sich nicht von ihr trennen. 13 Dasselbe gilt für eine gläubige Frau, die einen ungläubigen Mann hat: Wenn er weiter bei ihr bleiben will, soll sie sich nicht von ihm trennen. 14 Denn der ungläubige Ehemann ist durch die Frau in die Nähe Gottes gebracht, und die ungläubige Frau ist durch den Bruder in die Nähe Gottes gebracht. Sonst müsstet ihr ja auch eure Kinder als fern von Gott betrachten. Nun aber sind auch sie in die Nähe Gottes gebracht. 15 Wenn aber der ungläubige Partner auf einer Trennung besteht, dann willigt in die Scheidung ein. Der Bruder oder die Schwester ist in solchen Fällen nicht ‹an die Ehe› gebunden. Gott hat uns doch zum Frieden berufen! </a:t>
            </a:r>
            <a:endParaRPr lang="de-DE" sz="2400" dirty="0" smtClean="0">
              <a:latin typeface="Tofino Personal Regular" panose="02000000000000000000" pitchFamily="50" charset="0"/>
            </a:endParaRPr>
          </a:p>
          <a:p>
            <a:endParaRPr lang="de-DE" sz="2400" dirty="0">
              <a:latin typeface="Tofino Personal Regular" panose="02000000000000000000" pitchFamily="50" charset="0"/>
            </a:endParaRPr>
          </a:p>
          <a:p>
            <a:r>
              <a:rPr lang="de-DE" sz="2400" dirty="0" smtClean="0">
                <a:latin typeface="Tofino Personal Regular" panose="02000000000000000000" pitchFamily="50" charset="0"/>
              </a:rPr>
              <a:t>1. Korinther 7,10-15</a:t>
            </a:r>
            <a:endParaRPr lang="de-DE" sz="2200" dirty="0">
              <a:latin typeface="Tofino Personal Regular" panose="02000000000000000000" pitchFamily="50" charset="0"/>
            </a:endParaRPr>
          </a:p>
        </p:txBody>
      </p:sp>
    </p:spTree>
    <p:extLst>
      <p:ext uri="{BB962C8B-B14F-4D97-AF65-F5344CB8AC3E}">
        <p14:creationId xmlns:p14="http://schemas.microsoft.com/office/powerpoint/2010/main" val="373329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29427" y="203752"/>
            <a:ext cx="11725275" cy="6678751"/>
          </a:xfrm>
          <a:prstGeom prst="rect">
            <a:avLst/>
          </a:prstGeom>
          <a:noFill/>
        </p:spPr>
        <p:txBody>
          <a:bodyPr wrap="square" rtlCol="0">
            <a:spAutoFit/>
          </a:bodyPr>
          <a:lstStyle/>
          <a:p>
            <a:r>
              <a:rPr lang="de-DE" sz="2400" dirty="0">
                <a:latin typeface="Tofino Personal Regular" panose="02000000000000000000" pitchFamily="50" charset="0"/>
              </a:rPr>
              <a:t>16 Wie willst du denn wissen, Frau, ob du deinen Mann zu Christus führen und retten kannst? Oder weißt du, Mann, ob dir das bei deiner Frau gelingt? </a:t>
            </a:r>
            <a:r>
              <a:rPr lang="de-DE" sz="2400" dirty="0" smtClean="0">
                <a:latin typeface="Tofino Personal Regular" panose="02000000000000000000" pitchFamily="50" charset="0"/>
              </a:rPr>
              <a:t>17</a:t>
            </a:r>
            <a:r>
              <a:rPr lang="de-DE" sz="2400" dirty="0">
                <a:latin typeface="Tofino Personal Regular" panose="02000000000000000000" pitchFamily="50" charset="0"/>
              </a:rPr>
              <a:t> Grundsätzlich soll jeder so leben, wie der Herr es ihm zugemessen hat, das heißt, er soll da bleiben, wo Gottes Ruf ihn traf. So ordne ich es in allen Gemeinden an. 18 Wenn einer beschnitten war, als er berufen wurde, soll er nicht versuchen, seine Beschneidung rückgängig zu machen. Wenn er nicht beschnitten war, soll er sich auch nicht beschneiden lassen. 19 Die Beschneidung hat keinen Wert an sich und das </a:t>
            </a:r>
            <a:r>
              <a:rPr lang="de-DE" sz="2400" dirty="0" err="1">
                <a:latin typeface="Tofino Personal Regular" panose="02000000000000000000" pitchFamily="50" charset="0"/>
              </a:rPr>
              <a:t>Unbeschnittensein</a:t>
            </a:r>
            <a:r>
              <a:rPr lang="de-DE" sz="2400" dirty="0">
                <a:latin typeface="Tofino Personal Regular" panose="02000000000000000000" pitchFamily="50" charset="0"/>
              </a:rPr>
              <a:t> auch nicht. Was zählt, ist das Halten der Gebote Gottes. 20 Jeder soll in dem Stand bleiben, in dem er berufen wurde. 21 Wenn du Sklave warst, als Gott dich berief, mach dir nichts daraus. Wenn du aber frei werden kannst, nutze die Gelegenheit umso lieber. 22 Denn wer als Sklave in die Gemeinschaft des Herrn gerufen wurde, ist vor dem Herrn ein freier Mensch. Und wer frei war, als Gott ihn rief, ist jetzt ein Sklave von Christus. 23 Gott hat einen hohen Preis für euch bezahlt. Macht euch also nicht zu Sklaven von Menschen! 24 Jeder soll ‹in Verantwortung› vor Gott in dem Stand bleiben, in dem er berufen wurde</a:t>
            </a:r>
            <a:r>
              <a:rPr lang="de-DE" sz="2400" dirty="0" smtClean="0">
                <a:latin typeface="Tofino Personal Regular" panose="02000000000000000000" pitchFamily="50" charset="0"/>
              </a:rPr>
              <a:t>.</a:t>
            </a:r>
          </a:p>
          <a:p>
            <a:endParaRPr lang="de-DE" sz="2400" dirty="0">
              <a:latin typeface="Tofino Personal Regular" panose="02000000000000000000" pitchFamily="50" charset="0"/>
            </a:endParaRPr>
          </a:p>
          <a:p>
            <a:r>
              <a:rPr lang="de-DE" sz="2400" dirty="0" smtClean="0">
                <a:latin typeface="Tofino Personal Regular" panose="02000000000000000000" pitchFamily="50" charset="0"/>
              </a:rPr>
              <a:t>1. </a:t>
            </a:r>
            <a:r>
              <a:rPr lang="de-DE" sz="2400" dirty="0">
                <a:latin typeface="Tofino Personal Regular" panose="02000000000000000000" pitchFamily="50" charset="0"/>
              </a:rPr>
              <a:t>Korinther </a:t>
            </a:r>
            <a:r>
              <a:rPr lang="de-DE" sz="2400" dirty="0" smtClean="0">
                <a:latin typeface="Tofino Personal Regular" panose="02000000000000000000" pitchFamily="50" charset="0"/>
              </a:rPr>
              <a:t>7,16-24</a:t>
            </a:r>
            <a:endParaRPr lang="de-DE" sz="2400" dirty="0">
              <a:latin typeface="Tofino Personal Regular" panose="02000000000000000000" pitchFamily="50" charset="0"/>
            </a:endParaRPr>
          </a:p>
        </p:txBody>
      </p:sp>
    </p:spTree>
    <p:extLst>
      <p:ext uri="{BB962C8B-B14F-4D97-AF65-F5344CB8AC3E}">
        <p14:creationId xmlns:p14="http://schemas.microsoft.com/office/powerpoint/2010/main" val="375608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36054" y="190500"/>
            <a:ext cx="11725275" cy="4524315"/>
          </a:xfrm>
          <a:prstGeom prst="rect">
            <a:avLst/>
          </a:prstGeom>
          <a:noFill/>
        </p:spPr>
        <p:txBody>
          <a:bodyPr wrap="square" rtlCol="0">
            <a:spAutoFit/>
          </a:bodyPr>
          <a:lstStyle/>
          <a:p>
            <a:pPr marL="342900" lvl="0" indent="-342900">
              <a:buFont typeface="Wingdings" panose="05000000000000000000" pitchFamily="2" charset="2"/>
              <a:buChar char="v"/>
            </a:pPr>
            <a:r>
              <a:rPr lang="de-DE" sz="2400" dirty="0">
                <a:latin typeface="Tofino Personal Regular" panose="02000000000000000000" pitchFamily="50" charset="0"/>
              </a:rPr>
              <a:t>Darf </a:t>
            </a:r>
            <a:r>
              <a:rPr lang="de-DE" sz="2400" dirty="0" smtClean="0">
                <a:latin typeface="Tofino Personal Regular" panose="02000000000000000000" pitchFamily="50" charset="0"/>
              </a:rPr>
              <a:t>ich mich </a:t>
            </a:r>
            <a:r>
              <a:rPr lang="de-DE" sz="2400" dirty="0">
                <a:latin typeface="Tofino Personal Regular" panose="02000000000000000000" pitchFamily="50" charset="0"/>
              </a:rPr>
              <a:t>scheiden lassen? Ja oder </a:t>
            </a:r>
            <a:r>
              <a:rPr lang="de-DE" sz="2400" dirty="0" smtClean="0">
                <a:latin typeface="Tofino Personal Regular" panose="02000000000000000000" pitchFamily="50" charset="0"/>
              </a:rPr>
              <a:t>Nein?</a:t>
            </a:r>
          </a:p>
          <a:p>
            <a:pPr marL="342900" lvl="0" indent="-342900">
              <a:buFont typeface="Wingdings" panose="05000000000000000000" pitchFamily="2" charset="2"/>
              <a:buChar char="v"/>
            </a:pPr>
            <a:endParaRPr lang="de-DE" sz="2400" dirty="0" smtClean="0">
              <a:latin typeface="Tofino Personal Regular" panose="02000000000000000000" pitchFamily="50" charset="0"/>
            </a:endParaRPr>
          </a:p>
          <a:p>
            <a:pPr marL="342900" lvl="0" indent="-342900">
              <a:buFont typeface="Wingdings" panose="05000000000000000000" pitchFamily="2" charset="2"/>
              <a:buChar char="v"/>
            </a:pPr>
            <a:r>
              <a:rPr lang="de-DE" sz="2400" dirty="0" smtClean="0">
                <a:latin typeface="Tofino Personal Regular" panose="02000000000000000000" pitchFamily="50" charset="0"/>
              </a:rPr>
              <a:t>Wenn </a:t>
            </a:r>
            <a:r>
              <a:rPr lang="de-DE" sz="2400" dirty="0">
                <a:latin typeface="Tofino Personal Regular" panose="02000000000000000000" pitchFamily="50" charset="0"/>
              </a:rPr>
              <a:t>ich geschieden bin, darf ich dann eine andere Person heiraten? Ja oder Nein</a:t>
            </a:r>
            <a:r>
              <a:rPr lang="de-DE" sz="2400" dirty="0" smtClean="0">
                <a:latin typeface="Tofino Personal Regular" panose="02000000000000000000" pitchFamily="50" charset="0"/>
              </a:rPr>
              <a:t>?</a:t>
            </a:r>
          </a:p>
          <a:p>
            <a:pPr marL="342900" lvl="0" indent="-342900">
              <a:buFont typeface="Wingdings" panose="05000000000000000000" pitchFamily="2" charset="2"/>
              <a:buChar char="v"/>
            </a:pPr>
            <a:endParaRPr lang="de-DE" sz="2400" dirty="0">
              <a:latin typeface="Tofino Personal Regular" panose="02000000000000000000" pitchFamily="50" charset="0"/>
            </a:endParaRPr>
          </a:p>
          <a:p>
            <a:pPr marL="342900" lvl="0" indent="-342900">
              <a:buFont typeface="Wingdings" panose="05000000000000000000" pitchFamily="2" charset="2"/>
              <a:buChar char="v"/>
            </a:pPr>
            <a:r>
              <a:rPr lang="de-DE" sz="2400" dirty="0">
                <a:latin typeface="Tofino Personal Regular" panose="02000000000000000000" pitchFamily="50" charset="0"/>
              </a:rPr>
              <a:t>Darf ich mit einem </a:t>
            </a:r>
            <a:r>
              <a:rPr lang="de-DE" sz="2400" dirty="0" smtClean="0">
                <a:latin typeface="Tofino Personal Regular" panose="02000000000000000000" pitchFamily="50" charset="0"/>
              </a:rPr>
              <a:t>nichtchristlichen </a:t>
            </a:r>
            <a:r>
              <a:rPr lang="de-DE" sz="2400" dirty="0">
                <a:latin typeface="Tofino Personal Regular" panose="02000000000000000000" pitchFamily="50" charset="0"/>
              </a:rPr>
              <a:t>Ehepartner verheiratet blieben? Ja oder Nein</a:t>
            </a:r>
            <a:r>
              <a:rPr lang="de-DE" sz="2400" dirty="0" smtClean="0">
                <a:latin typeface="Tofino Personal Regular" panose="02000000000000000000" pitchFamily="50" charset="0"/>
              </a:rPr>
              <a:t>?</a:t>
            </a:r>
          </a:p>
          <a:p>
            <a:pPr marL="342900" lvl="0" indent="-342900">
              <a:buFont typeface="Wingdings" panose="05000000000000000000" pitchFamily="2" charset="2"/>
              <a:buChar char="v"/>
            </a:pPr>
            <a:endParaRPr lang="de-DE" sz="2400" dirty="0">
              <a:latin typeface="Tofino Personal Regular" panose="02000000000000000000" pitchFamily="50" charset="0"/>
            </a:endParaRPr>
          </a:p>
          <a:p>
            <a:pPr marL="342900" lvl="0" indent="-342900">
              <a:buFont typeface="Wingdings" panose="05000000000000000000" pitchFamily="2" charset="2"/>
              <a:buChar char="v"/>
            </a:pPr>
            <a:r>
              <a:rPr lang="de-DE" sz="2400" dirty="0">
                <a:latin typeface="Tofino Personal Regular" panose="02000000000000000000" pitchFamily="50" charset="0"/>
              </a:rPr>
              <a:t>Wenn mein nichtchristlicher Ehepartner sich trennen möchte, soll an der Ehe zwanghaft festhalten? Ja oder Nein</a:t>
            </a:r>
            <a:r>
              <a:rPr lang="de-DE" sz="2400" dirty="0" smtClean="0">
                <a:latin typeface="Tofino Personal Regular" panose="02000000000000000000" pitchFamily="50" charset="0"/>
              </a:rPr>
              <a:t>?</a:t>
            </a:r>
          </a:p>
          <a:p>
            <a:pPr marL="342900" lvl="0" indent="-342900">
              <a:buFont typeface="Wingdings" panose="05000000000000000000" pitchFamily="2" charset="2"/>
              <a:buChar char="v"/>
            </a:pPr>
            <a:endParaRPr lang="de-DE" sz="2400" dirty="0">
              <a:latin typeface="Tofino Personal Regular" panose="02000000000000000000" pitchFamily="50" charset="0"/>
            </a:endParaRPr>
          </a:p>
          <a:p>
            <a:pPr marL="342900" lvl="0" indent="-342900">
              <a:buFont typeface="Wingdings" panose="05000000000000000000" pitchFamily="2" charset="2"/>
              <a:buChar char="v"/>
            </a:pPr>
            <a:r>
              <a:rPr lang="de-DE" sz="2400" dirty="0" smtClean="0">
                <a:latin typeface="Tofino Personal Regular" panose="02000000000000000000" pitchFamily="50" charset="0"/>
              </a:rPr>
              <a:t>Zu was bin ich berufen?</a:t>
            </a:r>
            <a:endParaRPr lang="de-DE" sz="2400" dirty="0">
              <a:latin typeface="Tofino Personal Regular" panose="02000000000000000000" pitchFamily="50" charset="0"/>
            </a:endParaRPr>
          </a:p>
        </p:txBody>
      </p:sp>
    </p:spTree>
    <p:extLst>
      <p:ext uri="{BB962C8B-B14F-4D97-AF65-F5344CB8AC3E}">
        <p14:creationId xmlns:p14="http://schemas.microsoft.com/office/powerpoint/2010/main" val="274871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29427" y="203752"/>
            <a:ext cx="11725275" cy="6678751"/>
          </a:xfrm>
          <a:prstGeom prst="rect">
            <a:avLst/>
          </a:prstGeom>
          <a:noFill/>
        </p:spPr>
        <p:txBody>
          <a:bodyPr wrap="square" rtlCol="0">
            <a:spAutoFit/>
          </a:bodyPr>
          <a:lstStyle/>
          <a:p>
            <a:r>
              <a:rPr lang="de-DE" sz="2400" dirty="0">
                <a:latin typeface="Tofino Personal Regular" panose="02000000000000000000" pitchFamily="50" charset="0"/>
              </a:rPr>
              <a:t>16 Wie willst du denn wissen, Frau, ob du deinen Mann zu Christus führen und retten kannst? Oder weißt du, Mann, ob dir das bei deiner Frau gelingt? </a:t>
            </a:r>
            <a:r>
              <a:rPr lang="de-DE" sz="2400" dirty="0" smtClean="0">
                <a:latin typeface="Tofino Personal Regular" panose="02000000000000000000" pitchFamily="50" charset="0"/>
              </a:rPr>
              <a:t>17</a:t>
            </a:r>
            <a:r>
              <a:rPr lang="de-DE" sz="2400" dirty="0">
                <a:latin typeface="Tofino Personal Regular" panose="02000000000000000000" pitchFamily="50" charset="0"/>
              </a:rPr>
              <a:t> Grundsätzlich soll </a:t>
            </a:r>
            <a:r>
              <a:rPr lang="de-DE" sz="2400" b="1" dirty="0">
                <a:solidFill>
                  <a:srgbClr val="00A44A"/>
                </a:solidFill>
                <a:latin typeface="Tofino Personal Regular" panose="02000000000000000000" pitchFamily="50" charset="0"/>
              </a:rPr>
              <a:t>jeder so leben</a:t>
            </a:r>
            <a:r>
              <a:rPr lang="de-DE" sz="2400" dirty="0">
                <a:latin typeface="Tofino Personal Regular" panose="02000000000000000000" pitchFamily="50" charset="0"/>
              </a:rPr>
              <a:t>, wie </a:t>
            </a:r>
            <a:r>
              <a:rPr lang="de-DE" sz="2400" b="1" dirty="0">
                <a:solidFill>
                  <a:srgbClr val="00A44A"/>
                </a:solidFill>
                <a:latin typeface="Tofino Personal Regular" panose="02000000000000000000" pitchFamily="50" charset="0"/>
              </a:rPr>
              <a:t>der Herr </a:t>
            </a:r>
            <a:r>
              <a:rPr lang="de-DE" sz="2400" dirty="0">
                <a:latin typeface="Tofino Personal Regular" panose="02000000000000000000" pitchFamily="50" charset="0"/>
              </a:rPr>
              <a:t>es ihm </a:t>
            </a:r>
            <a:r>
              <a:rPr lang="de-DE" sz="2400" b="1" dirty="0">
                <a:solidFill>
                  <a:srgbClr val="00A44A"/>
                </a:solidFill>
                <a:latin typeface="Tofino Personal Regular" panose="02000000000000000000" pitchFamily="50" charset="0"/>
              </a:rPr>
              <a:t>zugemessen</a:t>
            </a:r>
            <a:r>
              <a:rPr lang="de-DE" sz="2400" dirty="0">
                <a:latin typeface="Tofino Personal Regular" panose="02000000000000000000" pitchFamily="50" charset="0"/>
              </a:rPr>
              <a:t> hat, das heißt, er soll da </a:t>
            </a:r>
            <a:r>
              <a:rPr lang="de-DE" sz="2400" b="1" dirty="0">
                <a:solidFill>
                  <a:srgbClr val="00A44A"/>
                </a:solidFill>
                <a:latin typeface="Tofino Personal Regular" panose="02000000000000000000" pitchFamily="50" charset="0"/>
              </a:rPr>
              <a:t>bleiben</a:t>
            </a:r>
            <a:r>
              <a:rPr lang="de-DE" sz="2400" dirty="0">
                <a:latin typeface="Tofino Personal Regular" panose="02000000000000000000" pitchFamily="50" charset="0"/>
              </a:rPr>
              <a:t>, wo </a:t>
            </a:r>
            <a:r>
              <a:rPr lang="de-DE" sz="2400" b="1" dirty="0">
                <a:solidFill>
                  <a:srgbClr val="00A44A"/>
                </a:solidFill>
                <a:latin typeface="Tofino Personal Regular" panose="02000000000000000000" pitchFamily="50" charset="0"/>
              </a:rPr>
              <a:t>Gottes Ruf </a:t>
            </a:r>
            <a:r>
              <a:rPr lang="de-DE" sz="2400" dirty="0">
                <a:latin typeface="Tofino Personal Regular" panose="02000000000000000000" pitchFamily="50" charset="0"/>
              </a:rPr>
              <a:t>ihn traf. So ordne ich es in allen Gemeinden an. 18 Wenn einer beschnitten war, als er berufen wurde, soll er nicht versuchen, seine Beschneidung rückgängig zu machen. Wenn er nicht beschnitten war, soll er sich auch nicht beschneiden lassen. 19 Die Beschneidung hat keinen Wert an sich und das </a:t>
            </a:r>
            <a:r>
              <a:rPr lang="de-DE" sz="2400" dirty="0" err="1">
                <a:latin typeface="Tofino Personal Regular" panose="02000000000000000000" pitchFamily="50" charset="0"/>
              </a:rPr>
              <a:t>Unbeschnittensein</a:t>
            </a:r>
            <a:r>
              <a:rPr lang="de-DE" sz="2400" dirty="0">
                <a:latin typeface="Tofino Personal Regular" panose="02000000000000000000" pitchFamily="50" charset="0"/>
              </a:rPr>
              <a:t> auch nicht. Was zählt, ist das Halten der Gebote Gottes. 20 Jeder soll </a:t>
            </a:r>
            <a:r>
              <a:rPr lang="de-DE" sz="2400" b="1" dirty="0">
                <a:solidFill>
                  <a:srgbClr val="00A44A"/>
                </a:solidFill>
                <a:latin typeface="Tofino Personal Regular" panose="02000000000000000000" pitchFamily="50" charset="0"/>
              </a:rPr>
              <a:t>in dem Stand bleiben</a:t>
            </a:r>
            <a:r>
              <a:rPr lang="de-DE" sz="2400" dirty="0">
                <a:latin typeface="Tofino Personal Regular" panose="02000000000000000000" pitchFamily="50" charset="0"/>
              </a:rPr>
              <a:t>, in dem er </a:t>
            </a:r>
            <a:r>
              <a:rPr lang="de-DE" sz="2400" b="1" dirty="0">
                <a:solidFill>
                  <a:srgbClr val="00A44A"/>
                </a:solidFill>
                <a:latin typeface="Tofino Personal Regular" panose="02000000000000000000" pitchFamily="50" charset="0"/>
              </a:rPr>
              <a:t>berufen</a:t>
            </a:r>
            <a:r>
              <a:rPr lang="de-DE" sz="2400" dirty="0">
                <a:latin typeface="Tofino Personal Regular" panose="02000000000000000000" pitchFamily="50" charset="0"/>
              </a:rPr>
              <a:t> wurde. 21 Wenn du Sklave warst, als Gott dich </a:t>
            </a:r>
            <a:r>
              <a:rPr lang="de-DE" sz="2400" b="1" dirty="0">
                <a:solidFill>
                  <a:srgbClr val="00A44A"/>
                </a:solidFill>
                <a:latin typeface="Tofino Personal Regular" panose="02000000000000000000" pitchFamily="50" charset="0"/>
              </a:rPr>
              <a:t>berief</a:t>
            </a:r>
            <a:r>
              <a:rPr lang="de-DE" sz="2400" dirty="0">
                <a:latin typeface="Tofino Personal Regular" panose="02000000000000000000" pitchFamily="50" charset="0"/>
              </a:rPr>
              <a:t>, mach dir nichts daraus. Wenn du aber frei werden kannst, nutze die Gelegenheit umso lieber. 22 Denn wer als Sklave in die Gemeinschaft des Herrn </a:t>
            </a:r>
            <a:r>
              <a:rPr lang="de-DE" sz="2400" b="1" dirty="0">
                <a:solidFill>
                  <a:srgbClr val="00A44A"/>
                </a:solidFill>
                <a:latin typeface="Tofino Personal Regular" panose="02000000000000000000" pitchFamily="50" charset="0"/>
              </a:rPr>
              <a:t>gerufen</a:t>
            </a:r>
            <a:r>
              <a:rPr lang="de-DE" sz="2400" dirty="0">
                <a:latin typeface="Tofino Personal Regular" panose="02000000000000000000" pitchFamily="50" charset="0"/>
              </a:rPr>
              <a:t> wurde, ist vor dem Herrn ein freier Mensch. Und wer frei war, als </a:t>
            </a:r>
            <a:r>
              <a:rPr lang="de-DE" sz="2400" b="1" dirty="0">
                <a:solidFill>
                  <a:srgbClr val="00A44A"/>
                </a:solidFill>
                <a:latin typeface="Tofino Personal Regular" panose="02000000000000000000" pitchFamily="50" charset="0"/>
              </a:rPr>
              <a:t>Gott ihn rief</a:t>
            </a:r>
            <a:r>
              <a:rPr lang="de-DE" sz="2400" dirty="0">
                <a:latin typeface="Tofino Personal Regular" panose="02000000000000000000" pitchFamily="50" charset="0"/>
              </a:rPr>
              <a:t>, ist jetzt ein Sklave von Christus. 23 Gott hat einen hohen Preis für euch bezahlt. Macht euch also nicht zu Sklaven von Menschen! 24 Jeder soll ‹</a:t>
            </a:r>
            <a:r>
              <a:rPr lang="de-DE" sz="2400" b="1" dirty="0">
                <a:solidFill>
                  <a:srgbClr val="00A44A"/>
                </a:solidFill>
                <a:latin typeface="Tofino Personal Regular" panose="02000000000000000000" pitchFamily="50" charset="0"/>
              </a:rPr>
              <a:t>in Verantwortung</a:t>
            </a:r>
            <a:r>
              <a:rPr lang="de-DE" sz="2400" dirty="0">
                <a:latin typeface="Tofino Personal Regular" panose="02000000000000000000" pitchFamily="50" charset="0"/>
              </a:rPr>
              <a:t>› vor Gott in dem Stand bleiben, in dem er </a:t>
            </a:r>
            <a:r>
              <a:rPr lang="de-DE" sz="2400" b="1" dirty="0">
                <a:solidFill>
                  <a:srgbClr val="00A44A"/>
                </a:solidFill>
                <a:latin typeface="Tofino Personal Regular" panose="02000000000000000000" pitchFamily="50" charset="0"/>
              </a:rPr>
              <a:t>berufen</a:t>
            </a:r>
            <a:r>
              <a:rPr lang="de-DE" sz="2400" dirty="0">
                <a:latin typeface="Tofino Personal Regular" panose="02000000000000000000" pitchFamily="50" charset="0"/>
              </a:rPr>
              <a:t> wurde</a:t>
            </a:r>
            <a:r>
              <a:rPr lang="de-DE" sz="2400" dirty="0" smtClean="0">
                <a:latin typeface="Tofino Personal Regular" panose="02000000000000000000" pitchFamily="50" charset="0"/>
              </a:rPr>
              <a:t>.</a:t>
            </a:r>
          </a:p>
          <a:p>
            <a:endParaRPr lang="de-DE" sz="2400" dirty="0">
              <a:latin typeface="Tofino Personal Regular" panose="02000000000000000000" pitchFamily="50" charset="0"/>
            </a:endParaRPr>
          </a:p>
          <a:p>
            <a:r>
              <a:rPr lang="de-DE" sz="2400" dirty="0" smtClean="0">
                <a:latin typeface="Tofino Personal Regular" panose="02000000000000000000" pitchFamily="50" charset="0"/>
              </a:rPr>
              <a:t>1. </a:t>
            </a:r>
            <a:r>
              <a:rPr lang="de-DE" sz="2400" dirty="0">
                <a:latin typeface="Tofino Personal Regular" panose="02000000000000000000" pitchFamily="50" charset="0"/>
              </a:rPr>
              <a:t>Korinther </a:t>
            </a:r>
            <a:r>
              <a:rPr lang="de-DE" sz="2400" dirty="0" smtClean="0">
                <a:latin typeface="Tofino Personal Regular" panose="02000000000000000000" pitchFamily="50" charset="0"/>
              </a:rPr>
              <a:t>7,16-24</a:t>
            </a:r>
            <a:endParaRPr lang="de-DE" sz="2400" dirty="0">
              <a:latin typeface="Tofino Personal Regular" panose="02000000000000000000" pitchFamily="50" charset="0"/>
            </a:endParaRPr>
          </a:p>
        </p:txBody>
      </p:sp>
    </p:spTree>
    <p:extLst>
      <p:ext uri="{BB962C8B-B14F-4D97-AF65-F5344CB8AC3E}">
        <p14:creationId xmlns:p14="http://schemas.microsoft.com/office/powerpoint/2010/main" val="341357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26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 y="0"/>
            <a:ext cx="12199327" cy="6858000"/>
          </a:xfrm>
          <a:prstGeom prst="rect">
            <a:avLst/>
          </a:prstGeom>
        </p:spPr>
      </p:pic>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36054" y="190500"/>
            <a:ext cx="11725275" cy="6186309"/>
          </a:xfrm>
          <a:prstGeom prst="rect">
            <a:avLst/>
          </a:prstGeom>
          <a:noFill/>
        </p:spPr>
        <p:txBody>
          <a:bodyPr wrap="square" rtlCol="0">
            <a:spAutoFit/>
          </a:bodyPr>
          <a:lstStyle/>
          <a:p>
            <a:r>
              <a:rPr lang="de-DE" sz="3600" smtClean="0">
                <a:ln>
                  <a:solidFill>
                    <a:schemeClr val="bg1"/>
                  </a:solidFill>
                </a:ln>
                <a:solidFill>
                  <a:schemeClr val="bg1"/>
                </a:solidFill>
                <a:effectLst>
                  <a:glow rad="101600">
                    <a:schemeClr val="tx1">
                      <a:alpha val="60000"/>
                    </a:schemeClr>
                  </a:glow>
                </a:effectLst>
                <a:latin typeface="Tofino Personal Regular" panose="02000000000000000000" pitchFamily="50" charset="0"/>
              </a:rPr>
              <a:t>«</a:t>
            </a:r>
            <a:r>
              <a:rPr lang="de-DE" sz="3600" smtClean="0">
                <a:ln>
                  <a:solidFill>
                    <a:schemeClr val="bg1"/>
                  </a:solidFill>
                </a:ln>
                <a:solidFill>
                  <a:schemeClr val="bg1"/>
                </a:solidFill>
                <a:effectLst>
                  <a:glow rad="101600">
                    <a:schemeClr val="tx1">
                      <a:alpha val="60000"/>
                    </a:schemeClr>
                  </a:glow>
                </a:effectLst>
                <a:latin typeface="Tofino Personal Regular" panose="02000000000000000000" pitchFamily="50" charset="0"/>
              </a:rPr>
              <a:t>Lieben </a:t>
            </a:r>
            <a:r>
              <a:rPr lang="de-DE" sz="3600" dirty="0">
                <a:ln>
                  <a:solidFill>
                    <a:schemeClr val="bg1"/>
                  </a:solidFill>
                </a:ln>
                <a:solidFill>
                  <a:schemeClr val="bg1"/>
                </a:solidFill>
                <a:effectLst>
                  <a:glow rad="101600">
                    <a:schemeClr val="tx1">
                      <a:alpha val="60000"/>
                    </a:schemeClr>
                  </a:glow>
                </a:effectLst>
                <a:latin typeface="Tofino Personal Regular" panose="02000000000000000000" pitchFamily="50" charset="0"/>
              </a:rPr>
              <a:t>heißt verletzlich sein. </a:t>
            </a:r>
            <a:endPar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endParaRPr>
          </a:p>
          <a:p>
            <a:r>
              <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rPr>
              <a:t>Liebe </a:t>
            </a:r>
            <a:r>
              <a:rPr lang="de-DE" sz="3600" dirty="0">
                <a:ln>
                  <a:solidFill>
                    <a:schemeClr val="bg1"/>
                  </a:solidFill>
                </a:ln>
                <a:solidFill>
                  <a:schemeClr val="bg1"/>
                </a:solidFill>
                <a:effectLst>
                  <a:glow rad="101600">
                    <a:schemeClr val="tx1">
                      <a:alpha val="60000"/>
                    </a:schemeClr>
                  </a:glow>
                </a:effectLst>
                <a:latin typeface="Tofino Personal Regular" panose="02000000000000000000" pitchFamily="50" charset="0"/>
              </a:rPr>
              <a:t>irgendetwas, </a:t>
            </a:r>
            <a:r>
              <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rPr>
              <a:t>und </a:t>
            </a:r>
            <a:r>
              <a:rPr lang="de-DE" sz="3600" dirty="0">
                <a:ln>
                  <a:solidFill>
                    <a:schemeClr val="bg1"/>
                  </a:solidFill>
                </a:ln>
                <a:solidFill>
                  <a:schemeClr val="bg1"/>
                </a:solidFill>
                <a:effectLst>
                  <a:glow rad="101600">
                    <a:schemeClr val="tx1">
                      <a:alpha val="60000"/>
                    </a:schemeClr>
                  </a:glow>
                </a:effectLst>
                <a:latin typeface="Tofino Personal Regular" panose="02000000000000000000" pitchFamily="50" charset="0"/>
              </a:rPr>
              <a:t>es wird dir </a:t>
            </a:r>
            <a:endPar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endParaRPr>
          </a:p>
          <a:p>
            <a:r>
              <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rPr>
              <a:t>bestimmt </a:t>
            </a:r>
            <a:r>
              <a:rPr lang="de-DE" sz="3600" dirty="0">
                <a:ln>
                  <a:solidFill>
                    <a:schemeClr val="bg1"/>
                  </a:solidFill>
                </a:ln>
                <a:solidFill>
                  <a:schemeClr val="bg1"/>
                </a:solidFill>
                <a:effectLst>
                  <a:glow rad="101600">
                    <a:schemeClr val="tx1">
                      <a:alpha val="60000"/>
                    </a:schemeClr>
                  </a:glow>
                </a:effectLst>
                <a:latin typeface="Tofino Personal Regular" panose="02000000000000000000" pitchFamily="50" charset="0"/>
              </a:rPr>
              <a:t>zu Herzen gehen oder </a:t>
            </a:r>
            <a:endPar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endParaRPr>
          </a:p>
          <a:p>
            <a:r>
              <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rPr>
              <a:t>gar </a:t>
            </a:r>
            <a:r>
              <a:rPr lang="de-DE" sz="3600" dirty="0">
                <a:ln>
                  <a:solidFill>
                    <a:schemeClr val="bg1"/>
                  </a:solidFill>
                </a:ln>
                <a:solidFill>
                  <a:schemeClr val="bg1"/>
                </a:solidFill>
                <a:effectLst>
                  <a:glow rad="101600">
                    <a:schemeClr val="tx1">
                      <a:alpha val="60000"/>
                    </a:schemeClr>
                  </a:glow>
                </a:effectLst>
                <a:latin typeface="Tofino Personal Regular" panose="02000000000000000000" pitchFamily="50" charset="0"/>
              </a:rPr>
              <a:t>das Herz brechen. Wenn du </a:t>
            </a:r>
            <a:endPar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endParaRPr>
          </a:p>
          <a:p>
            <a:r>
              <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rPr>
              <a:t>ganz </a:t>
            </a:r>
            <a:r>
              <a:rPr lang="de-DE" sz="3600" dirty="0">
                <a:ln>
                  <a:solidFill>
                    <a:schemeClr val="bg1"/>
                  </a:solidFill>
                </a:ln>
                <a:solidFill>
                  <a:schemeClr val="bg1"/>
                </a:solidFill>
                <a:effectLst>
                  <a:glow rad="101600">
                    <a:schemeClr val="tx1">
                      <a:alpha val="60000"/>
                    </a:schemeClr>
                  </a:glow>
                </a:effectLst>
                <a:latin typeface="Tofino Personal Regular" panose="02000000000000000000" pitchFamily="50" charset="0"/>
              </a:rPr>
              <a:t>sicher sein willst, dass </a:t>
            </a:r>
            <a:endPar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endParaRPr>
          </a:p>
          <a:p>
            <a:r>
              <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rPr>
              <a:t>deinem </a:t>
            </a:r>
            <a:r>
              <a:rPr lang="de-DE" sz="3600" dirty="0">
                <a:ln>
                  <a:solidFill>
                    <a:schemeClr val="bg1"/>
                  </a:solidFill>
                </a:ln>
                <a:solidFill>
                  <a:schemeClr val="bg1"/>
                </a:solidFill>
                <a:effectLst>
                  <a:glow rad="101600">
                    <a:schemeClr val="tx1">
                      <a:alpha val="60000"/>
                    </a:schemeClr>
                  </a:glow>
                </a:effectLst>
                <a:latin typeface="Tofino Personal Regular" panose="02000000000000000000" pitchFamily="50" charset="0"/>
              </a:rPr>
              <a:t>Herz nicht zustößt, dann </a:t>
            </a:r>
            <a:endPar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endParaRPr>
          </a:p>
          <a:p>
            <a:r>
              <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rPr>
              <a:t>darfst </a:t>
            </a:r>
            <a:r>
              <a:rPr lang="de-DE" sz="3600" dirty="0">
                <a:ln>
                  <a:solidFill>
                    <a:schemeClr val="bg1"/>
                  </a:solidFill>
                </a:ln>
                <a:solidFill>
                  <a:schemeClr val="bg1"/>
                </a:solidFill>
                <a:effectLst>
                  <a:glow rad="101600">
                    <a:schemeClr val="tx1">
                      <a:alpha val="60000"/>
                    </a:schemeClr>
                  </a:glow>
                </a:effectLst>
                <a:latin typeface="Tofino Personal Regular" panose="02000000000000000000" pitchFamily="50" charset="0"/>
              </a:rPr>
              <a:t>du es nie verschenken, </a:t>
            </a:r>
            <a:endPar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endParaRPr>
          </a:p>
          <a:p>
            <a:r>
              <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rPr>
              <a:t>nicht </a:t>
            </a:r>
            <a:r>
              <a:rPr lang="de-DE" sz="3600" dirty="0">
                <a:ln>
                  <a:solidFill>
                    <a:schemeClr val="bg1"/>
                  </a:solidFill>
                </a:ln>
                <a:solidFill>
                  <a:schemeClr val="bg1"/>
                </a:solidFill>
                <a:effectLst>
                  <a:glow rad="101600">
                    <a:schemeClr val="tx1">
                      <a:alpha val="60000"/>
                    </a:schemeClr>
                  </a:glow>
                </a:effectLst>
                <a:latin typeface="Tofino Personal Regular" panose="02000000000000000000" pitchFamily="50" charset="0"/>
              </a:rPr>
              <a:t>einmal an ein Tier</a:t>
            </a:r>
            <a:r>
              <a:rPr lang="de-DE" sz="3600" dirty="0" smtClean="0">
                <a:ln>
                  <a:solidFill>
                    <a:schemeClr val="bg1"/>
                  </a:solidFill>
                </a:ln>
                <a:solidFill>
                  <a:schemeClr val="bg1"/>
                </a:solidFill>
                <a:effectLst>
                  <a:glow rad="101600">
                    <a:schemeClr val="tx1">
                      <a:alpha val="60000"/>
                    </a:schemeClr>
                  </a:glow>
                </a:effectLst>
                <a:latin typeface="Tofino Personal Regular" panose="02000000000000000000" pitchFamily="50" charset="0"/>
              </a:rPr>
              <a:t>.»</a:t>
            </a:r>
          </a:p>
          <a:p>
            <a:endParaRPr lang="de-DE" sz="3600" dirty="0" smtClean="0">
              <a:solidFill>
                <a:schemeClr val="bg1"/>
              </a:solidFill>
              <a:latin typeface="Tofino Personal Regular" panose="02000000000000000000" pitchFamily="50" charset="0"/>
            </a:endParaRPr>
          </a:p>
          <a:p>
            <a:endParaRPr lang="de-DE" sz="3600" dirty="0">
              <a:solidFill>
                <a:schemeClr val="bg1"/>
              </a:solidFill>
              <a:latin typeface="Tofino Personal Black" panose="02000000000000000000" pitchFamily="50" charset="0"/>
            </a:endParaRPr>
          </a:p>
          <a:p>
            <a:r>
              <a:rPr lang="de-DE" sz="3600" dirty="0" smtClean="0">
                <a:latin typeface="Tofino Personal Black" panose="02000000000000000000" pitchFamily="50" charset="0"/>
              </a:rPr>
              <a:t>C.S</a:t>
            </a:r>
            <a:r>
              <a:rPr lang="de-DE" sz="3600" dirty="0">
                <a:latin typeface="Tofino Personal Black" panose="02000000000000000000" pitchFamily="50" charset="0"/>
              </a:rPr>
              <a:t>. </a:t>
            </a:r>
            <a:r>
              <a:rPr lang="de-DE" sz="3600" dirty="0" smtClean="0">
                <a:latin typeface="Tofino Personal Black" panose="02000000000000000000" pitchFamily="50" charset="0"/>
              </a:rPr>
              <a:t>Lewis, Autor von </a:t>
            </a:r>
            <a:r>
              <a:rPr lang="de-DE" sz="3600" dirty="0" err="1" smtClean="0">
                <a:latin typeface="Tofino Personal Black" panose="02000000000000000000" pitchFamily="50" charset="0"/>
              </a:rPr>
              <a:t>Narnia</a:t>
            </a:r>
            <a:endParaRPr lang="de-DE" sz="3600" dirty="0">
              <a:latin typeface="Tofino Personal Black" panose="02000000000000000000" pitchFamily="50" charset="0"/>
            </a:endParaRPr>
          </a:p>
        </p:txBody>
      </p:sp>
    </p:spTree>
    <p:extLst>
      <p:ext uri="{BB962C8B-B14F-4D97-AF65-F5344CB8AC3E}">
        <p14:creationId xmlns:p14="http://schemas.microsoft.com/office/powerpoint/2010/main" val="59393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6370975"/>
          </a:xfrm>
          <a:prstGeom prst="rect">
            <a:avLst/>
          </a:prstGeom>
          <a:noFill/>
        </p:spPr>
        <p:txBody>
          <a:bodyPr wrap="square" rtlCol="0">
            <a:spAutoFit/>
          </a:bodyPr>
          <a:lstStyle/>
          <a:p>
            <a:r>
              <a:rPr lang="de-DE" sz="2400" dirty="0" smtClean="0"/>
              <a:t>Jeremia 3</a:t>
            </a:r>
          </a:p>
          <a:p>
            <a:endParaRPr lang="de-DE" sz="2400" dirty="0"/>
          </a:p>
          <a:p>
            <a:r>
              <a:rPr lang="de-DE" sz="2400" dirty="0" smtClean="0"/>
              <a:t>V1: </a:t>
            </a:r>
            <a:r>
              <a:rPr lang="de-DE" sz="2400" dirty="0"/>
              <a:t>Und er sprach: Wenn sich ein Mann von seiner Frau scheidet und sie geht von ihm und gehört einem andern, darf er sie auch wieder annehmen</a:t>
            </a:r>
            <a:r>
              <a:rPr lang="de-DE" sz="2400" dirty="0" smtClean="0"/>
              <a:t>?</a:t>
            </a:r>
          </a:p>
          <a:p>
            <a:endParaRPr lang="de-DE" sz="2400" dirty="0"/>
          </a:p>
          <a:p>
            <a:r>
              <a:rPr lang="de-DE" sz="2400" dirty="0" smtClean="0"/>
              <a:t>V6: </a:t>
            </a:r>
            <a:r>
              <a:rPr lang="de-DE" sz="2400" dirty="0"/>
              <a:t>"Hast du gesehen, was Israel, diese treulose Frau, getan hat? Sie ist auf jede Anhöhe gestiegen, hat sich unter jeden grünen Baum gelegt und sich dort mit anderen eingelassen</a:t>
            </a:r>
            <a:r>
              <a:rPr lang="de-DE" sz="2400" dirty="0" smtClean="0"/>
              <a:t>.</a:t>
            </a:r>
          </a:p>
          <a:p>
            <a:endParaRPr lang="de-DE" sz="2400" dirty="0"/>
          </a:p>
          <a:p>
            <a:r>
              <a:rPr lang="de-DE" sz="2400" dirty="0" smtClean="0"/>
              <a:t>V7: Ich </a:t>
            </a:r>
            <a:r>
              <a:rPr lang="de-DE" sz="2400" dirty="0"/>
              <a:t>dachte: 'Wenn sie genug davon hat, wird sie wieder zu mir zurückkehren.' Aber sie kam nicht zurück. Und ihre treulose Schwester </a:t>
            </a:r>
            <a:r>
              <a:rPr lang="de-DE" sz="2400" dirty="0" err="1"/>
              <a:t>Juda</a:t>
            </a:r>
            <a:r>
              <a:rPr lang="de-DE" sz="2400" dirty="0"/>
              <a:t> sah zu</a:t>
            </a:r>
            <a:r>
              <a:rPr lang="de-DE" sz="2400" dirty="0" smtClean="0"/>
              <a:t>.“</a:t>
            </a:r>
          </a:p>
          <a:p>
            <a:endParaRPr lang="de-DE" sz="2400" dirty="0"/>
          </a:p>
          <a:p>
            <a:r>
              <a:rPr lang="de-DE" sz="2400" dirty="0" smtClean="0"/>
              <a:t>V8: </a:t>
            </a:r>
            <a:r>
              <a:rPr lang="de-DE" sz="2400" dirty="0"/>
              <a:t>Ich gab Israel, dieser treulosen Frau, deshalb den Scheidebrief und schickte sie weg. Doch ihre treulose Schwester </a:t>
            </a:r>
            <a:r>
              <a:rPr lang="de-DE" sz="2400" dirty="0" err="1"/>
              <a:t>Juda</a:t>
            </a:r>
            <a:r>
              <a:rPr lang="de-DE" sz="2400" dirty="0"/>
              <a:t> schreckte das nicht ab. Sie ließ sich selbst mit anderen ein</a:t>
            </a:r>
            <a:r>
              <a:rPr lang="de-DE" sz="2400" dirty="0" smtClean="0"/>
              <a:t>.</a:t>
            </a:r>
          </a:p>
          <a:p>
            <a:endParaRPr lang="de-DE" sz="2400" dirty="0"/>
          </a:p>
          <a:p>
            <a:r>
              <a:rPr lang="de-DE" sz="2400" dirty="0" smtClean="0"/>
              <a:t>V12: </a:t>
            </a:r>
            <a:r>
              <a:rPr lang="de-DE" sz="2400" dirty="0"/>
              <a:t>Du treuloses Israel</a:t>
            </a:r>
            <a:r>
              <a:rPr lang="de-DE" sz="2400" dirty="0" smtClean="0"/>
              <a:t>, </a:t>
            </a:r>
            <a:r>
              <a:rPr lang="de-DE" sz="2400" dirty="0"/>
              <a:t>kehre zurück!', spricht Jahwe. </a:t>
            </a:r>
            <a:r>
              <a:rPr lang="de-DE" sz="2400" dirty="0" smtClean="0"/>
              <a:t>'Ich </a:t>
            </a:r>
            <a:r>
              <a:rPr lang="de-DE" sz="2400" dirty="0"/>
              <a:t>blicke nicht mehr finster auf dich, </a:t>
            </a:r>
            <a:r>
              <a:rPr lang="de-DE" sz="2400" dirty="0" smtClean="0"/>
              <a:t>denn </a:t>
            </a:r>
            <a:r>
              <a:rPr lang="de-DE" sz="2400" dirty="0"/>
              <a:t>ich bin gütig', spricht Jahwe. </a:t>
            </a:r>
            <a:r>
              <a:rPr lang="de-DE" sz="2400" dirty="0" smtClean="0"/>
              <a:t>'Ich </a:t>
            </a:r>
            <a:r>
              <a:rPr lang="de-DE" sz="2400" dirty="0"/>
              <a:t>werde nicht ewig nachtragend sein.</a:t>
            </a:r>
          </a:p>
          <a:p>
            <a:endParaRPr lang="de-DE" sz="2400" dirty="0"/>
          </a:p>
        </p:txBody>
      </p:sp>
    </p:spTree>
    <p:extLst>
      <p:ext uri="{BB962C8B-B14F-4D97-AF65-F5344CB8AC3E}">
        <p14:creationId xmlns:p14="http://schemas.microsoft.com/office/powerpoint/2010/main" val="24363147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0</TotalTime>
  <Words>342</Words>
  <Application>Microsoft Office PowerPoint</Application>
  <PresentationFormat>Breitbild</PresentationFormat>
  <Paragraphs>61</Paragraphs>
  <Slides>16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Calibri</vt:lpstr>
      <vt:lpstr>Calibri Light</vt:lpstr>
      <vt:lpstr>Tofino Personal Black</vt:lpstr>
      <vt:lpstr>Tofino Personal Regular</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Matthias Teh</dc:creator>
  <cp:lastModifiedBy>Microsoft-Konto</cp:lastModifiedBy>
  <cp:revision>107</cp:revision>
  <cp:lastPrinted>2020-12-27T14:03:53Z</cp:lastPrinted>
  <dcterms:created xsi:type="dcterms:W3CDTF">2020-08-21T13:39:04Z</dcterms:created>
  <dcterms:modified xsi:type="dcterms:W3CDTF">2024-02-25T08:33:59Z</dcterms:modified>
</cp:coreProperties>
</file>